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323" r:id="rId5"/>
    <p:sldId id="367" r:id="rId6"/>
    <p:sldId id="338" r:id="rId7"/>
    <p:sldId id="348" r:id="rId8"/>
    <p:sldId id="349" r:id="rId9"/>
    <p:sldId id="366" r:id="rId10"/>
    <p:sldId id="365" r:id="rId11"/>
    <p:sldId id="355" r:id="rId12"/>
    <p:sldId id="346" r:id="rId13"/>
    <p:sldId id="354" r:id="rId14"/>
    <p:sldId id="358" r:id="rId15"/>
    <p:sldId id="361" r:id="rId16"/>
    <p:sldId id="368" r:id="rId17"/>
    <p:sldId id="363" r:id="rId1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82A2"/>
    <a:srgbClr val="034078"/>
    <a:srgbClr val="000000"/>
    <a:srgbClr val="001F54"/>
    <a:srgbClr val="F9D432"/>
    <a:srgbClr val="40BB9B"/>
    <a:srgbClr val="A5A5A5"/>
    <a:srgbClr val="4D4D4D"/>
    <a:srgbClr val="E5E5E7"/>
    <a:srgbClr val="276C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16" autoAdjust="0"/>
    <p:restoredTop sz="93979" autoAdjust="0"/>
  </p:normalViewPr>
  <p:slideViewPr>
    <p:cSldViewPr snapToGrid="0">
      <p:cViewPr varScale="1">
        <p:scale>
          <a:sx n="82" d="100"/>
          <a:sy n="82" d="100"/>
        </p:scale>
        <p:origin x="614" y="4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FD1FE-9421-4C06-98A8-0D45BDF224F8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AEE88-1EC4-4A08-8BEC-13866FB475C9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90114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BAEE88-1EC4-4A08-8BEC-13866FB475C9}" type="slidenum">
              <a:rPr kumimoji="0" 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184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BAEE88-1EC4-4A08-8BEC-13866FB475C9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00181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BAEE88-1EC4-4A08-8BEC-13866FB475C9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53548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BAEE88-1EC4-4A08-8BEC-13866FB475C9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096444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BAEE88-1EC4-4A08-8BEC-13866FB475C9}" type="slidenum">
              <a:rPr kumimoji="0" 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4512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BAEE88-1EC4-4A08-8BEC-13866FB475C9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44088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BAEE88-1EC4-4A08-8BEC-13866FB475C9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07264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BAEE88-1EC4-4A08-8BEC-13866FB475C9}" type="slidenum">
              <a:rPr kumimoji="0" 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91408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BAEE88-1EC4-4A08-8BEC-13866FB475C9}" type="slidenum">
              <a:rPr kumimoji="0" 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8175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BAEE88-1EC4-4A08-8BEC-13866FB475C9}" type="slidenum">
              <a:rPr kumimoji="0" 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pt-P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400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BAEE88-1EC4-4A08-8BEC-13866FB475C9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63636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6267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97004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89482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23005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861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88392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205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67558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18249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52232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84574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4F0A3-60DB-4F64-B956-BB6A40BD2C86}" type="datetimeFigureOut">
              <a:rPr lang="pt-PT" smtClean="0"/>
              <a:t>03/01/2019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7F2A4-191F-44BF-8819-59B6F817F16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17063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9.wdp"/><Relationship Id="rId13" Type="http://schemas.microsoft.com/office/2007/relationships/hdphoto" Target="../media/hdphoto11.wdp"/><Relationship Id="rId3" Type="http://schemas.openxmlformats.org/officeDocument/2006/relationships/image" Target="../media/image5.png"/><Relationship Id="rId7" Type="http://schemas.openxmlformats.org/officeDocument/2006/relationships/image" Target="../media/image28.png"/><Relationship Id="rId12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11" Type="http://schemas.microsoft.com/office/2007/relationships/hdphoto" Target="../media/hdphoto10.wdp"/><Relationship Id="rId5" Type="http://schemas.openxmlformats.org/officeDocument/2006/relationships/image" Target="../media/image27.png"/><Relationship Id="rId10" Type="http://schemas.openxmlformats.org/officeDocument/2006/relationships/image" Target="../media/image30.png"/><Relationship Id="rId4" Type="http://schemas.openxmlformats.org/officeDocument/2006/relationships/image" Target="../media/image2.png"/><Relationship Id="rId9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2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5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14.png"/><Relationship Id="rId5" Type="http://schemas.openxmlformats.org/officeDocument/2006/relationships/image" Target="../media/image19.emf"/><Relationship Id="rId10" Type="http://schemas.openxmlformats.org/officeDocument/2006/relationships/image" Target="../media/image23.png"/><Relationship Id="rId4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82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6AD1DE-7118-4297-B955-17CF94B7B364}"/>
              </a:ext>
            </a:extLst>
          </p:cNvPr>
          <p:cNvSpPr/>
          <p:nvPr/>
        </p:nvSpPr>
        <p:spPr>
          <a:xfrm>
            <a:off x="4003664" y="5758934"/>
            <a:ext cx="418467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COMMERCIAL PRESENTATION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 smtClean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January</a:t>
            </a:r>
            <a:r>
              <a:rPr lang="en-US" sz="1400" b="1" noProof="0" dirty="0" smtClean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2019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004" y="901697"/>
            <a:ext cx="8101263" cy="455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322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82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9614" t="6244" r="10121" b="11277"/>
          <a:stretch/>
        </p:blipFill>
        <p:spPr>
          <a:xfrm>
            <a:off x="0" y="-75879"/>
            <a:ext cx="12227428" cy="6052136"/>
          </a:xfrm>
          <a:prstGeom prst="rect">
            <a:avLst/>
          </a:prstGeom>
          <a:solidFill>
            <a:srgbClr val="001F54"/>
          </a:solidFill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65E7A448-089B-48E6-8BDB-08D75E970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959556"/>
            <a:ext cx="12182168" cy="1034021"/>
          </a:xfrm>
          <a:solidFill>
            <a:srgbClr val="1282A2"/>
          </a:solidFill>
        </p:spPr>
        <p:txBody>
          <a:bodyPr anchor="ctr">
            <a:no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/>
            </a:r>
            <a:b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</a:b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This enables you to track and get information on any asset, or thing, you want to monitor.​</a:t>
            </a:r>
            <a:b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</a:br>
            <a:endParaRPr lang="pt-PT" sz="2000" b="1" dirty="0">
              <a:solidFill>
                <a:schemeClr val="bg1"/>
              </a:solidFill>
              <a:latin typeface="Arial" panose="020B06040202020202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5200" cy="112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016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7310940" y="1511040"/>
            <a:ext cx="4547896" cy="3840609"/>
          </a:xfrm>
          <a:noFill/>
        </p:spPr>
        <p:txBody>
          <a:bodyPr anchor="ctr">
            <a:noAutofit/>
          </a:bodyPr>
          <a:lstStyle/>
          <a:p>
            <a:pPr algn="l"/>
            <a:r>
              <a:rPr lang="en-US" sz="24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 err="1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Sigfox</a:t>
            </a:r>
            <a:r>
              <a:rPr lang="en-US" sz="2400" b="1" dirty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 network</a:t>
            </a:r>
            <a:r>
              <a:rPr lang="en-US" sz="24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 is the world’s leading provider of narrow-band connectivity for the Internet of Things (IoT). </a:t>
            </a:r>
            <a:r>
              <a:rPr lang="en-US" sz="2400" b="1" dirty="0">
                <a:solidFill>
                  <a:srgbClr val="4D4D4D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/>
            </a:r>
            <a:br>
              <a:rPr lang="en-US" sz="2400" b="1" dirty="0">
                <a:solidFill>
                  <a:srgbClr val="4D4D4D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</a:br>
            <a:r>
              <a:rPr lang="en-US" sz="2400" b="1" dirty="0">
                <a:solidFill>
                  <a:srgbClr val="4D4D4D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/>
            </a:r>
            <a:br>
              <a:rPr lang="en-US" sz="2400" b="1" dirty="0">
                <a:solidFill>
                  <a:srgbClr val="4D4D4D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</a:br>
            <a:r>
              <a:rPr lang="en-US" sz="2400" b="1" dirty="0" err="1">
                <a:solidFill>
                  <a:srgbClr val="034078"/>
                </a:solidFill>
                <a:latin typeface="Fira Sans" panose="020B0503050000020004" pitchFamily="34" charset="0"/>
                <a:ea typeface="Open Sans" charset="0"/>
                <a:cs typeface="Arial" panose="020B0604020202020204" pitchFamily="34" charset="0"/>
              </a:rPr>
              <a:t>Sigfox</a:t>
            </a:r>
            <a:r>
              <a:rPr lang="en-US" sz="2400" b="1" dirty="0">
                <a:solidFill>
                  <a:srgbClr val="034078"/>
                </a:solidFill>
                <a:latin typeface="Fira Sans" panose="020B0503050000020004" pitchFamily="34" charset="0"/>
                <a:ea typeface="Open Sans" charset="0"/>
                <a:cs typeface="Arial" panose="020B0604020202020204" pitchFamily="34" charset="0"/>
              </a:rPr>
              <a:t> provides extremely price-competitive connectivity subscriptions and even more importantly, enables extremely simple and cost-efficient silicon modules.</a:t>
            </a:r>
            <a:r>
              <a:rPr lang="en-US" sz="2400" dirty="0">
                <a:solidFill>
                  <a:srgbClr val="034078"/>
                </a:solidFill>
                <a:latin typeface="Fira Sans" panose="020B0503050000020004" pitchFamily="34" charset="0"/>
                <a:ea typeface="Open Sans" charset="0"/>
                <a:cs typeface="Arial" panose="020B0604020202020204" pitchFamily="34" charset="0"/>
              </a:rPr>
              <a:t/>
            </a:r>
            <a:br>
              <a:rPr lang="en-US" sz="2400" dirty="0">
                <a:solidFill>
                  <a:srgbClr val="034078"/>
                </a:solidFill>
                <a:latin typeface="Fira Sans" panose="020B0503050000020004" pitchFamily="34" charset="0"/>
                <a:ea typeface="Open Sans" charset="0"/>
                <a:cs typeface="Arial" panose="020B0604020202020204" pitchFamily="34" charset="0"/>
              </a:rPr>
            </a:br>
            <a:endParaRPr lang="pt-PT" sz="1800" b="1" dirty="0">
              <a:solidFill>
                <a:srgbClr val="034078"/>
              </a:solidFill>
              <a:latin typeface="Fira Sans" panose="020B05030500000200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340E732-10C7-48A7-BDFD-64A9926700F3}"/>
              </a:ext>
            </a:extLst>
          </p:cNvPr>
          <p:cNvGrpSpPr/>
          <p:nvPr/>
        </p:nvGrpSpPr>
        <p:grpSpPr>
          <a:xfrm>
            <a:off x="429332" y="1314320"/>
            <a:ext cx="6637389" cy="3840609"/>
            <a:chOff x="395042" y="1177160"/>
            <a:chExt cx="6637389" cy="384060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5042" y="1177160"/>
              <a:ext cx="6637389" cy="3840609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35FB8E2-49FD-417E-8251-2B87C38E2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2333" y="2282965"/>
              <a:ext cx="3343168" cy="1538552"/>
            </a:xfrm>
            <a:prstGeom prst="rect">
              <a:avLst/>
            </a:prstGeom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4906" cy="112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34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F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4906" cy="11277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5200" cy="112792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7C8F7C7-A7A3-4306-9DBE-427A0B217AAA}"/>
              </a:ext>
            </a:extLst>
          </p:cNvPr>
          <p:cNvSpPr/>
          <p:nvPr/>
        </p:nvSpPr>
        <p:spPr>
          <a:xfrm>
            <a:off x="2661319" y="4108986"/>
            <a:ext cx="24742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pt-PT" sz="1800" b="1" dirty="0">
                <a:solidFill>
                  <a:schemeClr val="bg1"/>
                </a:solidFill>
                <a:latin typeface="Fira Sans" panose="020B0503050000020004" pitchFamily="34" charset="0"/>
              </a:rPr>
              <a:t>SECURITY</a:t>
            </a:r>
          </a:p>
          <a:p>
            <a:pPr fontAlgn="ctr"/>
            <a:r>
              <a:rPr lang="pt-PT" sz="1800" dirty="0">
                <a:solidFill>
                  <a:schemeClr val="bg1"/>
                </a:solidFill>
                <a:latin typeface="Fira Sans" panose="020B0503050000020004" pitchFamily="34" charset="0"/>
              </a:rPr>
              <a:t>Door opening</a:t>
            </a:r>
          </a:p>
          <a:p>
            <a:pPr fontAlgn="ctr"/>
            <a:r>
              <a:rPr lang="pt-PT" sz="1800" dirty="0">
                <a:solidFill>
                  <a:schemeClr val="bg1"/>
                </a:solidFill>
                <a:latin typeface="Fira Sans" panose="020B0503050000020004" pitchFamily="34" charset="0"/>
              </a:rPr>
              <a:t>Movement detection</a:t>
            </a:r>
          </a:p>
          <a:p>
            <a:pPr fontAlgn="ctr"/>
            <a:r>
              <a:rPr lang="pt-PT" sz="1800" dirty="0">
                <a:solidFill>
                  <a:schemeClr val="bg1"/>
                </a:solidFill>
                <a:latin typeface="Fira Sans" panose="020B0503050000020004" pitchFamily="34" charset="0"/>
              </a:rPr>
              <a:t>Asset tracking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6EC29C1-7808-4BE1-8E68-70D15FB50262}"/>
              </a:ext>
            </a:extLst>
          </p:cNvPr>
          <p:cNvSpPr/>
          <p:nvPr/>
        </p:nvSpPr>
        <p:spPr>
          <a:xfrm>
            <a:off x="5305432" y="4108986"/>
            <a:ext cx="24428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pt-PT" sz="1800" b="1" dirty="0">
                <a:solidFill>
                  <a:schemeClr val="bg1"/>
                </a:solidFill>
                <a:latin typeface="Fira Sans" panose="020B0503050000020004" pitchFamily="34" charset="0"/>
              </a:rPr>
              <a:t>ENERGY</a:t>
            </a:r>
          </a:p>
          <a:p>
            <a:pPr fontAlgn="ctr"/>
            <a:r>
              <a:rPr lang="pt-PT" sz="1800" dirty="0">
                <a:solidFill>
                  <a:schemeClr val="bg1"/>
                </a:solidFill>
                <a:latin typeface="Fira Sans" panose="020B0503050000020004" pitchFamily="34" charset="0"/>
              </a:rPr>
              <a:t>Cannister tracking and gas level detection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D45C78-E14B-447D-80B7-33944040B8BE}"/>
              </a:ext>
            </a:extLst>
          </p:cNvPr>
          <p:cNvSpPr/>
          <p:nvPr/>
        </p:nvSpPr>
        <p:spPr>
          <a:xfrm>
            <a:off x="7875470" y="4108986"/>
            <a:ext cx="22809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pt-PT" sz="1800" b="1" dirty="0">
                <a:solidFill>
                  <a:schemeClr val="bg1"/>
                </a:solidFill>
                <a:latin typeface="Fira Sans" panose="020B0503050000020004" pitchFamily="34" charset="0"/>
              </a:rPr>
              <a:t>LOGISTICS</a:t>
            </a:r>
          </a:p>
          <a:p>
            <a:pPr fontAlgn="ctr"/>
            <a:r>
              <a:rPr lang="pt-PT" sz="1800" dirty="0">
                <a:solidFill>
                  <a:schemeClr val="bg1"/>
                </a:solidFill>
                <a:latin typeface="Fira Sans" panose="020B0503050000020004" pitchFamily="34" charset="0"/>
              </a:rPr>
              <a:t>Shipping crate Tracking</a:t>
            </a:r>
          </a:p>
          <a:p>
            <a:pPr lvl="0" fontAlgn="ctr">
              <a:defRPr/>
            </a:pPr>
            <a:r>
              <a:rPr lang="pt-PT" sz="1800" dirty="0">
                <a:solidFill>
                  <a:schemeClr val="bg1"/>
                </a:solidFill>
                <a:latin typeface="Fira Sans" panose="020B0503050000020004" pitchFamily="34" charset="0"/>
              </a:rPr>
              <a:t>Pallet Tracking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E1368EA-2342-4AF7-8A7E-9B0F449E1910}"/>
              </a:ext>
            </a:extLst>
          </p:cNvPr>
          <p:cNvSpPr/>
          <p:nvPr/>
        </p:nvSpPr>
        <p:spPr>
          <a:xfrm>
            <a:off x="382651" y="4108986"/>
            <a:ext cx="211755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pt-PT" sz="1800" b="1" dirty="0">
                <a:solidFill>
                  <a:schemeClr val="bg1"/>
                </a:solidFill>
                <a:latin typeface="Fira Sans" panose="020B0503050000020004" pitchFamily="34" charset="0"/>
              </a:rPr>
              <a:t>FOOD SUPPLY CHAIN</a:t>
            </a:r>
          </a:p>
          <a:p>
            <a:pPr fontAlgn="ctr"/>
            <a:r>
              <a:rPr lang="pt-PT" sz="1800" dirty="0">
                <a:solidFill>
                  <a:schemeClr val="bg1"/>
                </a:solidFill>
                <a:latin typeface="Fira Sans" panose="020B0503050000020004" pitchFamily="34" charset="0"/>
              </a:rPr>
              <a:t>Tracking and Monitoring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1346F32-F70D-4D9F-9B2F-FA6EAA85ECA9}"/>
              </a:ext>
            </a:extLst>
          </p:cNvPr>
          <p:cNvSpPr/>
          <p:nvPr/>
        </p:nvSpPr>
        <p:spPr>
          <a:xfrm>
            <a:off x="10257423" y="4108985"/>
            <a:ext cx="16109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pt-PT" sz="1800" b="1" dirty="0">
                <a:solidFill>
                  <a:schemeClr val="bg1"/>
                </a:solidFill>
                <a:latin typeface="Fira Sans" panose="020B0503050000020004" pitchFamily="34" charset="0"/>
              </a:rPr>
              <a:t>RETAIL</a:t>
            </a:r>
          </a:p>
          <a:p>
            <a:pPr fontAlgn="ctr"/>
            <a:r>
              <a:rPr lang="pt-PT" sz="1800" dirty="0">
                <a:solidFill>
                  <a:schemeClr val="bg1"/>
                </a:solidFill>
                <a:latin typeface="Fira Sans" panose="020B0503050000020004" pitchFamily="34" charset="0"/>
              </a:rPr>
              <a:t>Cold Chain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5A10CF7-A1BC-498A-B393-2BD948FB07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89" b="95556" l="2667" r="94667">
                        <a14:foregroundMark x1="41333" y1="43111" x2="41333" y2="43111"/>
                        <a14:foregroundMark x1="17778" y1="29778" x2="17778" y2="29778"/>
                        <a14:foregroundMark x1="72000" y1="19111" x2="72000" y2="19111"/>
                        <a14:foregroundMark x1="85333" y1="32444" x2="86222" y2="34222"/>
                        <a14:foregroundMark x1="95111" y1="60889" x2="95111" y2="60889"/>
                        <a14:foregroundMark x1="63556" y1="11111" x2="60444" y2="10667"/>
                        <a14:foregroundMark x1="57333" y1="10222" x2="52889" y2="10667"/>
                        <a14:foregroundMark x1="40444" y1="13778" x2="37333" y2="14222"/>
                        <a14:foregroundMark x1="35556" y1="14222" x2="35556" y2="14222"/>
                        <a14:foregroundMark x1="33778" y1="16444" x2="31111" y2="17333"/>
                        <a14:foregroundMark x1="24444" y1="23556" x2="21778" y2="28889"/>
                        <a14:foregroundMark x1="21333" y1="33333" x2="21333" y2="35556"/>
                        <a14:foregroundMark x1="18667" y1="40000" x2="18667" y2="43111"/>
                        <a14:foregroundMark x1="17333" y1="51556" x2="17333" y2="52889"/>
                        <a14:foregroundMark x1="17333" y1="55556" x2="17333" y2="58667"/>
                        <a14:foregroundMark x1="18222" y1="64000" x2="20000" y2="66667"/>
                        <a14:foregroundMark x1="20444" y1="68000" x2="21778" y2="70222"/>
                        <a14:foregroundMark x1="21778" y1="70222" x2="21778" y2="70222"/>
                        <a14:foregroundMark x1="46667" y1="70667" x2="46667" y2="70667"/>
                        <a14:foregroundMark x1="46667" y1="70667" x2="46667" y2="70667"/>
                        <a14:foregroundMark x1="43556" y1="66667" x2="43556" y2="66667"/>
                        <a14:foregroundMark x1="42667" y1="66667" x2="40444" y2="67556"/>
                        <a14:foregroundMark x1="39556" y1="69333" x2="39556" y2="70667"/>
                        <a14:foregroundMark x1="39556" y1="71111" x2="39556" y2="71111"/>
                        <a14:foregroundMark x1="37333" y1="70222" x2="37778" y2="68000"/>
                        <a14:foregroundMark x1="37778" y1="67111" x2="39111" y2="64000"/>
                        <a14:foregroundMark x1="39111" y1="63111" x2="39111" y2="63111"/>
                        <a14:foregroundMark x1="40000" y1="62222" x2="40000" y2="62222"/>
                        <a14:foregroundMark x1="38667" y1="44444" x2="37778" y2="43111"/>
                        <a14:foregroundMark x1="37778" y1="43111" x2="37778" y2="43111"/>
                        <a14:foregroundMark x1="38667" y1="42222" x2="38667" y2="42222"/>
                        <a14:foregroundMark x1="39556" y1="41333" x2="42667" y2="39111"/>
                        <a14:foregroundMark x1="44000" y1="39556" x2="44000" y2="39556"/>
                        <a14:foregroundMark x1="46222" y1="41778" x2="46667" y2="43111"/>
                        <a14:foregroundMark x1="21778" y1="79556" x2="21778" y2="79556"/>
                        <a14:foregroundMark x1="21778" y1="80444" x2="24889" y2="81778"/>
                        <a14:foregroundMark x1="28000" y1="82222" x2="30222" y2="84000"/>
                        <a14:foregroundMark x1="32889" y1="88889" x2="32889" y2="90222"/>
                        <a14:foregroundMark x1="32889" y1="90222" x2="34222" y2="91556"/>
                        <a14:foregroundMark x1="36444" y1="92889" x2="38222" y2="93778"/>
                        <a14:foregroundMark x1="41333" y1="95111" x2="41333" y2="95111"/>
                        <a14:foregroundMark x1="42667" y1="95556" x2="42667" y2="95556"/>
                        <a14:foregroundMark x1="25778" y1="60000" x2="25778" y2="56889"/>
                        <a14:foregroundMark x1="25778" y1="56000" x2="25778" y2="53333"/>
                        <a14:foregroundMark x1="24444" y1="49778" x2="24000" y2="42667"/>
                        <a14:foregroundMark x1="24000" y1="40889" x2="24444" y2="39111"/>
                        <a14:foregroundMark x1="24444" y1="39111" x2="26222" y2="36889"/>
                        <a14:foregroundMark x1="27556" y1="34667" x2="30222" y2="32889"/>
                        <a14:foregroundMark x1="30222" y1="29333" x2="29778" y2="20889"/>
                        <a14:foregroundMark x1="29333" y1="20444" x2="29333" y2="20444"/>
                        <a14:foregroundMark x1="29333" y1="20444" x2="29333" y2="20444"/>
                        <a14:foregroundMark x1="17778" y1="21333" x2="17778" y2="21333"/>
                        <a14:foregroundMark x1="17333" y1="22222" x2="17333" y2="22222"/>
                        <a14:foregroundMark x1="14222" y1="25333" x2="12444" y2="26667"/>
                        <a14:foregroundMark x1="11556" y1="29333" x2="11556" y2="31111"/>
                        <a14:foregroundMark x1="10667" y1="35111" x2="7111" y2="37778"/>
                        <a14:foregroundMark x1="3111" y1="43111" x2="3111" y2="43111"/>
                        <a14:foregroundMark x1="42667" y1="5778" x2="42667" y2="5778"/>
                        <a14:foregroundMark x1="42667" y1="5778" x2="44444" y2="5333"/>
                        <a14:foregroundMark x1="47556" y1="5333" x2="53778" y2="6222"/>
                        <a14:foregroundMark x1="55111" y1="6222" x2="55111" y2="6222"/>
                        <a14:foregroundMark x1="47111" y1="62667" x2="47111" y2="62667"/>
                        <a14:foregroundMark x1="47111" y1="62667" x2="47111" y2="62667"/>
                        <a14:foregroundMark x1="39111" y1="37778" x2="39111" y2="37778"/>
                        <a14:foregroundMark x1="50667" y1="889" x2="50667" y2="889"/>
                        <a14:backgroundMark x1="10222" y1="9778" x2="10222" y2="9778"/>
                        <a14:backgroundMark x1="9778" y1="9778" x2="9778" y2="9778"/>
                        <a14:backgroundMark x1="91556" y1="8444" x2="91556" y2="8444"/>
                        <a14:backgroundMark x1="91556" y1="8444" x2="91556" y2="8444"/>
                        <a14:backgroundMark x1="93778" y1="93778" x2="93778" y2="93778"/>
                        <a14:backgroundMark x1="93778" y1="93778" x2="93778" y2="93778"/>
                        <a14:backgroundMark x1="7111" y1="92889" x2="7111" y2="92889"/>
                        <a14:backgroundMark x1="7111" y1="92889" x2="7111" y2="9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316" y="2137445"/>
            <a:ext cx="1458554" cy="1458554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0257423" y="2190031"/>
            <a:ext cx="1564082" cy="1405968"/>
            <a:chOff x="8875731" y="2093180"/>
            <a:chExt cx="1564082" cy="1405968"/>
          </a:xfrm>
        </p:grpSpPr>
        <p:sp>
          <p:nvSpPr>
            <p:cNvPr id="2" name="Oval 1"/>
            <p:cNvSpPr/>
            <p:nvPr/>
          </p:nvSpPr>
          <p:spPr>
            <a:xfrm>
              <a:off x="8875731" y="2093180"/>
              <a:ext cx="1564082" cy="1405968"/>
            </a:xfrm>
            <a:prstGeom prst="ellipse">
              <a:avLst/>
            </a:prstGeom>
            <a:solidFill>
              <a:srgbClr val="8AA5E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18DC802-1AFE-4719-A330-824CC7B333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46963" y="2269427"/>
              <a:ext cx="1021617" cy="1021617"/>
            </a:xfrm>
            <a:prstGeom prst="rect">
              <a:avLst/>
            </a:prstGeom>
          </p:spPr>
        </p:pic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6438F52A-6500-407E-9E75-2B8D75629D2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51" y="2132165"/>
            <a:ext cx="1339121" cy="133912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0F1039E-7DB1-4814-BFA2-B01E76118D34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667" b="96889" l="4000" r="94667">
                        <a14:foregroundMark x1="38222" y1="24444" x2="38222" y2="24444"/>
                        <a14:foregroundMark x1="48889" y1="30222" x2="48889" y2="30222"/>
                        <a14:foregroundMark x1="50222" y1="63111" x2="50222" y2="63111"/>
                        <a14:foregroundMark x1="20444" y1="34667" x2="20444" y2="34667"/>
                        <a14:foregroundMark x1="58222" y1="12000" x2="58222" y2="12000"/>
                        <a14:foregroundMark x1="74222" y1="28889" x2="74667" y2="31556"/>
                        <a14:foregroundMark x1="78222" y1="45333" x2="79556" y2="50222"/>
                        <a14:foregroundMark x1="79556" y1="56444" x2="79556" y2="56444"/>
                        <a14:foregroundMark x1="80444" y1="63111" x2="80444" y2="65333"/>
                        <a14:foregroundMark x1="80444" y1="72889" x2="80444" y2="72889"/>
                        <a14:foregroundMark x1="78667" y1="75111" x2="76000" y2="77778"/>
                        <a14:foregroundMark x1="64889" y1="89778" x2="60889" y2="89778"/>
                        <a14:foregroundMark x1="34667" y1="89778" x2="34667" y2="89778"/>
                        <a14:foregroundMark x1="27111" y1="84444" x2="23111" y2="79556"/>
                        <a14:foregroundMark x1="18667" y1="75556" x2="18222" y2="70222"/>
                        <a14:foregroundMark x1="17333" y1="67556" x2="16444" y2="60889"/>
                        <a14:foregroundMark x1="13778" y1="56889" x2="14222" y2="48000"/>
                        <a14:foregroundMark x1="14222" y1="43556" x2="14222" y2="39111"/>
                        <a14:foregroundMark x1="14222" y1="38222" x2="17333" y2="34222"/>
                        <a14:foregroundMark x1="17333" y1="31556" x2="24889" y2="24444"/>
                        <a14:foregroundMark x1="25778" y1="23556" x2="26667" y2="21778"/>
                        <a14:foregroundMark x1="26667" y1="20000" x2="37333" y2="13333"/>
                        <a14:foregroundMark x1="37333" y1="13333" x2="40444" y2="12889"/>
                        <a14:foregroundMark x1="42667" y1="11111" x2="49778" y2="10222"/>
                        <a14:foregroundMark x1="50667" y1="9778" x2="53333" y2="9778"/>
                        <a14:foregroundMark x1="54667" y1="10222" x2="59556" y2="12000"/>
                        <a14:foregroundMark x1="60889" y1="14222" x2="64889" y2="15556"/>
                        <a14:foregroundMark x1="67111" y1="15556" x2="72889" y2="18222"/>
                        <a14:foregroundMark x1="75556" y1="23111" x2="77333" y2="25778"/>
                        <a14:foregroundMark x1="82222" y1="34667" x2="85333" y2="40000"/>
                        <a14:foregroundMark x1="86667" y1="41333" x2="89333" y2="44444"/>
                        <a14:foregroundMark x1="89778" y1="48000" x2="89778" y2="49333"/>
                        <a14:foregroundMark x1="89778" y1="53333" x2="89778" y2="56000"/>
                        <a14:foregroundMark x1="89778" y1="59556" x2="89778" y2="59556"/>
                        <a14:foregroundMark x1="89778" y1="62222" x2="89778" y2="64444"/>
                        <a14:foregroundMark x1="89778" y1="66667" x2="89333" y2="68889"/>
                        <a14:foregroundMark x1="86222" y1="71111" x2="84889" y2="72444"/>
                        <a14:foregroundMark x1="82222" y1="73778" x2="82222" y2="73778"/>
                        <a14:foregroundMark x1="70222" y1="87556" x2="70222" y2="87556"/>
                        <a14:foregroundMark x1="69333" y1="88444" x2="69333" y2="88444"/>
                        <a14:foregroundMark x1="59111" y1="91111" x2="51556" y2="91111"/>
                        <a14:foregroundMark x1="47556" y1="91111" x2="43556" y2="90222"/>
                        <a14:foregroundMark x1="40444" y1="89778" x2="38222" y2="88444"/>
                        <a14:foregroundMark x1="32889" y1="86222" x2="27111" y2="84444"/>
                        <a14:foregroundMark x1="10222" y1="75556" x2="9778" y2="72889"/>
                        <a14:foregroundMark x1="9333" y1="69333" x2="9333" y2="64444"/>
                        <a14:foregroundMark x1="8889" y1="61333" x2="8889" y2="56889"/>
                        <a14:foregroundMark x1="8889" y1="53333" x2="9333" y2="44889"/>
                        <a14:foregroundMark x1="9778" y1="43111" x2="12000" y2="41778"/>
                        <a14:foregroundMark x1="13778" y1="33333" x2="13778" y2="30222"/>
                        <a14:foregroundMark x1="13778" y1="30222" x2="14222" y2="27556"/>
                        <a14:foregroundMark x1="14667" y1="25778" x2="17333" y2="22667"/>
                        <a14:foregroundMark x1="19111" y1="20444" x2="23556" y2="17778"/>
                        <a14:foregroundMark x1="26222" y1="15556" x2="26667" y2="14222"/>
                        <a14:foregroundMark x1="27111" y1="11556" x2="29778" y2="9778"/>
                        <a14:foregroundMark x1="37778" y1="7556" x2="37778" y2="7556"/>
                        <a14:foregroundMark x1="46140" y1="7556" x2="46222" y2="7556"/>
                        <a14:foregroundMark x1="39111" y1="7556" x2="45695" y2="7556"/>
                        <a14:foregroundMark x1="48000" y1="7556" x2="52889" y2="7556"/>
                        <a14:foregroundMark x1="65778" y1="12000" x2="68444" y2="12889"/>
                        <a14:foregroundMark x1="68444" y1="12889" x2="71111" y2="14222"/>
                        <a14:foregroundMark x1="74667" y1="17778" x2="76889" y2="20000"/>
                        <a14:foregroundMark x1="58667" y1="28889" x2="58667" y2="28889"/>
                        <a14:foregroundMark x1="46667" y1="26222" x2="46667" y2="26222"/>
                        <a14:foregroundMark x1="48444" y1="30667" x2="48444" y2="30667"/>
                        <a14:foregroundMark x1="48444" y1="30667" x2="48444" y2="30667"/>
                        <a14:foregroundMark x1="52889" y1="24889" x2="55111" y2="24444"/>
                        <a14:foregroundMark x1="55111" y1="24000" x2="54667" y2="22667"/>
                        <a14:foregroundMark x1="54667" y1="22222" x2="54667" y2="22222"/>
                        <a14:foregroundMark x1="51556" y1="18222" x2="51556" y2="18222"/>
                        <a14:foregroundMark x1="40000" y1="18667" x2="40000" y2="18667"/>
                        <a14:foregroundMark x1="37778" y1="26667" x2="37778" y2="26667"/>
                        <a14:foregroundMark x1="37778" y1="28889" x2="37778" y2="28889"/>
                        <a14:foregroundMark x1="37778" y1="30222" x2="37333" y2="32444"/>
                        <a14:foregroundMark x1="35556" y1="33333" x2="35556" y2="33333"/>
                        <a14:foregroundMark x1="35556" y1="33333" x2="35556" y2="33333"/>
                        <a14:foregroundMark x1="37333" y1="35111" x2="44444" y2="36889"/>
                        <a14:foregroundMark x1="51556" y1="36444" x2="51556" y2="36444"/>
                        <a14:foregroundMark x1="52444" y1="35556" x2="55556" y2="32889"/>
                        <a14:foregroundMark x1="57333" y1="26667" x2="59111" y2="26222"/>
                        <a14:foregroundMark x1="60889" y1="24889" x2="63111" y2="24444"/>
                        <a14:foregroundMark x1="63111" y1="24444" x2="62667" y2="22222"/>
                        <a14:foregroundMark x1="59556" y1="20444" x2="57333" y2="18667"/>
                        <a14:foregroundMark x1="53333" y1="16000" x2="52000" y2="16000"/>
                        <a14:foregroundMark x1="50667" y1="16000" x2="50667" y2="16000"/>
                        <a14:foregroundMark x1="48889" y1="16000" x2="46667" y2="17333"/>
                        <a14:foregroundMark x1="65778" y1="36889" x2="65778" y2="36889"/>
                        <a14:foregroundMark x1="63111" y1="33333" x2="63111" y2="33333"/>
                        <a14:foregroundMark x1="63111" y1="33333" x2="63111" y2="33333"/>
                        <a14:foregroundMark x1="51111" y1="64889" x2="51111" y2="64889"/>
                        <a14:foregroundMark x1="51111" y1="64889" x2="51111" y2="64889"/>
                        <a14:foregroundMark x1="51111" y1="60000" x2="51111" y2="60000"/>
                        <a14:foregroundMark x1="51111" y1="60000" x2="51111" y2="60000"/>
                        <a14:foregroundMark x1="51111" y1="57778" x2="51111" y2="57778"/>
                        <a14:foregroundMark x1="51111" y1="57778" x2="51111" y2="57778"/>
                        <a14:foregroundMark x1="48000" y1="54222" x2="48000" y2="54222"/>
                        <a14:foregroundMark x1="47556" y1="54222" x2="47556" y2="54222"/>
                        <a14:foregroundMark x1="47556" y1="56444" x2="47556" y2="56444"/>
                        <a14:foregroundMark x1="85333" y1="54667" x2="85333" y2="54667"/>
                        <a14:foregroundMark x1="85333" y1="52444" x2="84889" y2="49333"/>
                        <a14:foregroundMark x1="82667" y1="45778" x2="82667" y2="41333"/>
                        <a14:foregroundMark x1="82667" y1="39111" x2="83111" y2="36000"/>
                        <a14:foregroundMark x1="87111" y1="28000" x2="86667" y2="25778"/>
                        <a14:foregroundMark x1="86667" y1="24444" x2="86667" y2="24444"/>
                        <a14:foregroundMark x1="91111" y1="49333" x2="91111" y2="51111"/>
                        <a14:foregroundMark x1="91111" y1="54222" x2="91111" y2="54222"/>
                        <a14:foregroundMark x1="92444" y1="55556" x2="92444" y2="55556"/>
                        <a14:foregroundMark x1="92889" y1="56889" x2="93333" y2="58222"/>
                        <a14:foregroundMark x1="80000" y1="82667" x2="80000" y2="82667"/>
                        <a14:foregroundMark x1="76444" y1="83556" x2="76444" y2="83556"/>
                        <a14:foregroundMark x1="76444" y1="83556" x2="75556" y2="84444"/>
                        <a14:foregroundMark x1="72444" y1="84444" x2="68889" y2="87556"/>
                        <a14:foregroundMark x1="68889" y1="87556" x2="68889" y2="87556"/>
                        <a14:foregroundMark x1="17778" y1="57333" x2="18222" y2="55556"/>
                        <a14:foregroundMark x1="18222" y1="55556" x2="20889" y2="53778"/>
                        <a14:foregroundMark x1="23556" y1="50222" x2="24889" y2="48444"/>
                        <a14:foregroundMark x1="12444" y1="27111" x2="12444" y2="27111"/>
                        <a14:foregroundMark x1="8000" y1="35111" x2="8000" y2="38667"/>
                        <a14:foregroundMark x1="8000" y1="40444" x2="7556" y2="42667"/>
                        <a14:foregroundMark x1="5778" y1="47111" x2="5778" y2="50222"/>
                        <a14:foregroundMark x1="4889" y1="54222" x2="4000" y2="56444"/>
                        <a14:foregroundMark x1="4000" y1="57778" x2="4000" y2="59556"/>
                        <a14:foregroundMark x1="21778" y1="85778" x2="21778" y2="85778"/>
                        <a14:foregroundMark x1="21778" y1="85778" x2="21778" y2="85778"/>
                        <a14:foregroundMark x1="31111" y1="94222" x2="31111" y2="94222"/>
                        <a14:foregroundMark x1="44444" y1="96889" x2="44444" y2="96889"/>
                        <a14:foregroundMark x1="57333" y1="97333" x2="57333" y2="97333"/>
                        <a14:foregroundMark x1="60444" y1="95111" x2="60444" y2="95111"/>
                        <a14:foregroundMark x1="71556" y1="92889" x2="71556" y2="92889"/>
                        <a14:foregroundMark x1="84444" y1="76889" x2="84444" y2="76889"/>
                        <a14:foregroundMark x1="76000" y1="85778" x2="76000" y2="85778"/>
                        <a14:foregroundMark x1="92889" y1="69778" x2="92889" y2="69778"/>
                        <a14:foregroundMark x1="95111" y1="47111" x2="95111" y2="47111"/>
                        <a14:foregroundMark x1="55111" y1="2667" x2="55111" y2="2667"/>
                        <a14:backgroundMark x1="12444" y1="6222" x2="12444" y2="6222"/>
                        <a14:backgroundMark x1="91556" y1="8444" x2="91556" y2="8444"/>
                        <a14:backgroundMark x1="90667" y1="93778" x2="90667" y2="93778"/>
                        <a14:backgroundMark x1="10222" y1="88000" x2="10222" y2="88000"/>
                        <a14:backgroundMark x1="43556" y1="444" x2="43556" y2="444"/>
                        <a14:backgroundMark x1="56000" y1="444" x2="56000" y2="444"/>
                        <a14:backgroundMark x1="47111" y1="0" x2="47111" y2="0"/>
                        <a14:backgroundMark x1="50222" y1="444" x2="50667" y2="444"/>
                        <a14:backgroundMark x1="53333" y1="444" x2="53333" y2="444"/>
                        <a14:backgroundMark x1="45333" y1="99556" x2="45778" y2="99556"/>
                        <a14:backgroundMark x1="48444" y1="99556" x2="48444" y2="99556"/>
                        <a14:backgroundMark x1="55111" y1="99556" x2="55111" y2="99556"/>
                        <a14:backgroundMark x1="53333" y1="99556" x2="53333" y2="99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956" y="2132165"/>
            <a:ext cx="1469113" cy="1469113"/>
          </a:xfrm>
          <a:prstGeom prst="rect">
            <a:avLst/>
          </a:prstGeom>
        </p:spPr>
      </p:pic>
      <p:pic>
        <p:nvPicPr>
          <p:cNvPr id="29" name="Picture 2" descr="Resultado de imagem para pallet icon">
            <a:extLst>
              <a:ext uri="{FF2B5EF4-FFF2-40B4-BE49-F238E27FC236}">
                <a16:creationId xmlns:a16="http://schemas.microsoft.com/office/drawing/2014/main" id="{A430DD4B-1ACF-4ACF-AC66-14FA7C2C3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470" y="2190031"/>
            <a:ext cx="1437824" cy="1437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HE DRIVER…">
            <a:extLst>
              <a:ext uri="{FF2B5EF4-FFF2-40B4-BE49-F238E27FC236}">
                <a16:creationId xmlns:a16="http://schemas.microsoft.com/office/drawing/2014/main" id="{E6889C4F-3A7B-4E03-970F-1299A1A46B64}"/>
              </a:ext>
            </a:extLst>
          </p:cNvPr>
          <p:cNvSpPr/>
          <p:nvPr/>
        </p:nvSpPr>
        <p:spPr>
          <a:xfrm>
            <a:off x="988804" y="460758"/>
            <a:ext cx="2253820" cy="471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799" tIns="50799" rIns="50799" bIns="50799" anchor="ctr">
            <a:spAutoFit/>
          </a:bodyPr>
          <a:lstStyle/>
          <a:p>
            <a:pPr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sz="2399" b="1" dirty="0">
                <a:solidFill>
                  <a:schemeClr val="bg1"/>
                </a:solidFill>
                <a:latin typeface="Fira Sans" panose="020B0503050000020004" pitchFamily="34" charset="0"/>
              </a:rPr>
              <a:t>Main Use Cases</a:t>
            </a:r>
          </a:p>
        </p:txBody>
      </p:sp>
    </p:spTree>
    <p:extLst>
      <p:ext uri="{BB962C8B-B14F-4D97-AF65-F5344CB8AC3E}">
        <p14:creationId xmlns:p14="http://schemas.microsoft.com/office/powerpoint/2010/main" val="246358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4906" cy="112776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750913" y="1237898"/>
            <a:ext cx="9325785" cy="451665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sz="2000" b="1" dirty="0" smtClean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LOKA PRIMIS </a:t>
            </a:r>
            <a:r>
              <a:rPr lang="en-US" sz="2000" b="1" dirty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</a:t>
            </a:r>
            <a:r>
              <a:rPr lang="en-US" sz="2000" b="1" dirty="0" smtClean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evice </a:t>
            </a:r>
            <a:r>
              <a:rPr lang="en-US" sz="2000" b="1" dirty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acquisition</a:t>
            </a:r>
          </a:p>
          <a:p>
            <a:r>
              <a:rPr lang="en-US" sz="2000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Ranging from 16,00 to 39,50 EUR per device, pricing is dependent on order volume.</a:t>
            </a:r>
          </a:p>
          <a:p>
            <a:r>
              <a:rPr lang="en-US" sz="2000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acquisition of the device, we offer the LOKA </a:t>
            </a:r>
            <a:r>
              <a:rPr lang="en-US" sz="2000" dirty="0" smtClean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Mind subscription </a:t>
            </a:r>
            <a:r>
              <a:rPr lang="en-US" sz="2000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geolocation service fee for the first year.</a:t>
            </a:r>
          </a:p>
          <a:p>
            <a:pPr algn="l"/>
            <a:endParaRPr lang="en-US" sz="2000" dirty="0">
              <a:solidFill>
                <a:srgbClr val="001F54"/>
              </a:solidFill>
              <a:latin typeface="Fira Sans" panose="020B05030500000200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US" sz="2000" b="1" dirty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Annual </a:t>
            </a:r>
            <a:r>
              <a:rPr lang="en-US" sz="2000" b="1" dirty="0" smtClean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LOKA MIND - device </a:t>
            </a:r>
            <a:r>
              <a:rPr lang="en-US" sz="2000" b="1" dirty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</a:t>
            </a:r>
            <a:r>
              <a:rPr lang="en-US" sz="2000" b="1" dirty="0" smtClean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anager </a:t>
            </a:r>
            <a:r>
              <a:rPr lang="en-US" sz="2000" b="1" dirty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Fee </a:t>
            </a:r>
          </a:p>
          <a:p>
            <a:r>
              <a:rPr lang="en-US" sz="2000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After the first year, an annual service fee applies, per device and per year, for the usage of the </a:t>
            </a:r>
            <a:r>
              <a:rPr lang="en-US" sz="2000" dirty="0" err="1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IoT</a:t>
            </a:r>
            <a:r>
              <a:rPr lang="en-US" sz="2000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Cloud Platform and Geolocation services. Ranging from 0,50 to 2,50 EUR, pricing is dependent on order volume.</a:t>
            </a:r>
          </a:p>
          <a:p>
            <a:r>
              <a:rPr lang="en-US" sz="2000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service includes online and remote Support services.</a:t>
            </a:r>
          </a:p>
          <a:p>
            <a:pPr algn="l"/>
            <a:endParaRPr lang="en-US" sz="2000" dirty="0">
              <a:solidFill>
                <a:srgbClr val="001F54"/>
              </a:solidFill>
              <a:latin typeface="Fira Sans" panose="020B05030500000200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US" sz="2000" b="1" dirty="0" err="1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Sigfox</a:t>
            </a:r>
            <a:r>
              <a:rPr lang="en-US" sz="2000" b="1" dirty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Connectivity</a:t>
            </a:r>
          </a:p>
          <a:p>
            <a:pPr algn="l"/>
            <a:r>
              <a:rPr lang="en-US" sz="2000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LOKA delivers the devices with </a:t>
            </a:r>
            <a:r>
              <a:rPr lang="en-US" sz="2000" dirty="0" err="1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Sigfox</a:t>
            </a:r>
            <a:r>
              <a:rPr lang="en-US" sz="2000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connectivity included. Or you can contact your local </a:t>
            </a:r>
            <a:r>
              <a:rPr lang="en-US" sz="2000" dirty="0" err="1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Sigfox</a:t>
            </a:r>
            <a:r>
              <a:rPr lang="en-US" sz="2000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Network Operator for a connectivity quote.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79AE342-7607-4CCC-AA34-0E553292DAEF}"/>
              </a:ext>
            </a:extLst>
          </p:cNvPr>
          <p:cNvGrpSpPr/>
          <p:nvPr/>
        </p:nvGrpSpPr>
        <p:grpSpPr>
          <a:xfrm>
            <a:off x="834316" y="3146036"/>
            <a:ext cx="1596355" cy="1235678"/>
            <a:chOff x="9960342" y="3249638"/>
            <a:chExt cx="5896086" cy="4786382"/>
          </a:xfrm>
        </p:grpSpPr>
        <p:pic>
          <p:nvPicPr>
            <p:cNvPr id="14" name="imac.png">
              <a:extLst>
                <a:ext uri="{FF2B5EF4-FFF2-40B4-BE49-F238E27FC236}">
                  <a16:creationId xmlns:a16="http://schemas.microsoft.com/office/drawing/2014/main" id="{5CF2746F-712A-4BF8-84B3-509245150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9960342" y="3249638"/>
              <a:ext cx="5896086" cy="4786382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A6C5756-DA90-4346-A344-D45017DF9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10800" y="3483588"/>
              <a:ext cx="5417127" cy="3141076"/>
            </a:xfrm>
            <a:prstGeom prst="rect">
              <a:avLst/>
            </a:prstGeom>
            <a:effectLst/>
          </p:spPr>
        </p:pic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0738E44F-354A-4E1E-803B-9264733CF1D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674" y="4921741"/>
            <a:ext cx="1809638" cy="83280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431D8FE9-6AD7-4221-908F-181F7E51C53A}"/>
              </a:ext>
            </a:extLst>
          </p:cNvPr>
          <p:cNvGrpSpPr>
            <a:grpSpLocks noChangeAspect="1"/>
          </p:cNvGrpSpPr>
          <p:nvPr/>
        </p:nvGrpSpPr>
        <p:grpSpPr>
          <a:xfrm>
            <a:off x="988804" y="1237898"/>
            <a:ext cx="1288878" cy="1291778"/>
            <a:chOff x="2549236" y="2216727"/>
            <a:chExt cx="6802582" cy="6817880"/>
          </a:xfrm>
        </p:grpSpPr>
        <p:sp>
          <p:nvSpPr>
            <p:cNvPr id="22" name="Círculo">
              <a:extLst>
                <a:ext uri="{FF2B5EF4-FFF2-40B4-BE49-F238E27FC236}">
                  <a16:creationId xmlns:a16="http://schemas.microsoft.com/office/drawing/2014/main" id="{FD2F0213-5DB0-4A09-A9E1-8485348E2F24}"/>
                </a:ext>
              </a:extLst>
            </p:cNvPr>
            <p:cNvSpPr/>
            <p:nvPr/>
          </p:nvSpPr>
          <p:spPr>
            <a:xfrm>
              <a:off x="2549236" y="2216727"/>
              <a:ext cx="6802582" cy="6817880"/>
            </a:xfrm>
            <a:prstGeom prst="ellipse">
              <a:avLst/>
            </a:prstGeom>
            <a:solidFill>
              <a:srgbClr val="000000">
                <a:alpha val="45000"/>
              </a:srgb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 sz="200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4837734-C614-4B78-9143-96946A99FCFF}"/>
                </a:ext>
              </a:extLst>
            </p:cNvPr>
            <p:cNvGrpSpPr/>
            <p:nvPr/>
          </p:nvGrpSpPr>
          <p:grpSpPr>
            <a:xfrm>
              <a:off x="2736274" y="2443268"/>
              <a:ext cx="6420602" cy="6378287"/>
              <a:chOff x="2549238" y="2258525"/>
              <a:chExt cx="6794216" cy="6748556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22AA63AD-F964-44AC-8887-FFD86841238C}"/>
                  </a:ext>
                </a:extLst>
              </p:cNvPr>
              <p:cNvSpPr/>
              <p:nvPr/>
            </p:nvSpPr>
            <p:spPr>
              <a:xfrm>
                <a:off x="2549238" y="2258525"/>
                <a:ext cx="6794216" cy="6748556"/>
              </a:xfrm>
              <a:prstGeom prst="ellipse">
                <a:avLst/>
              </a:prstGeom>
              <a:solidFill>
                <a:schemeClr val="bg1"/>
              </a:solidFill>
              <a:ln w="12700" cap="flat">
                <a:solidFill>
                  <a:schemeClr val="bg1"/>
                </a:solidFill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pt-PT" sz="16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8D483A7F-E80C-4E5C-A938-FF0B8A03F4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96026" y="3352800"/>
                <a:ext cx="4807170" cy="4539112"/>
              </a:xfrm>
              <a:prstGeom prst="rect">
                <a:avLst/>
              </a:prstGeom>
            </p:spPr>
          </p:pic>
        </p:grpSp>
      </p:grpSp>
      <p:sp>
        <p:nvSpPr>
          <p:cNvPr id="16" name="THE DRIVER…">
            <a:extLst>
              <a:ext uri="{FF2B5EF4-FFF2-40B4-BE49-F238E27FC236}">
                <a16:creationId xmlns:a16="http://schemas.microsoft.com/office/drawing/2014/main" id="{F28414F2-FE2E-42FA-979E-2E8795AF0E45}"/>
              </a:ext>
            </a:extLst>
          </p:cNvPr>
          <p:cNvSpPr/>
          <p:nvPr/>
        </p:nvSpPr>
        <p:spPr>
          <a:xfrm>
            <a:off x="988804" y="460694"/>
            <a:ext cx="2290690" cy="471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799" tIns="50799" rIns="50799" bIns="50799" anchor="ctr">
            <a:spAutoFit/>
          </a:bodyPr>
          <a:lstStyle/>
          <a:p>
            <a:pPr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 smtClean="0">
                <a:solidFill>
                  <a:srgbClr val="1282A2"/>
                </a:solidFill>
                <a:latin typeface="Fira Sans" panose="020B0503050000020004" pitchFamily="34" charset="0"/>
                <a:cs typeface="Arial" panose="020B0604020202020204" pitchFamily="34" charset="0"/>
              </a:rPr>
              <a:t>Business Model</a:t>
            </a:r>
            <a:endParaRPr lang="en-GB" b="1" dirty="0">
              <a:solidFill>
                <a:srgbClr val="1282A2"/>
              </a:solidFill>
              <a:latin typeface="Fira Sans" panose="020B050305000002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27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40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170039" y="578389"/>
            <a:ext cx="9881418" cy="5439959"/>
          </a:xfrm>
          <a:noFill/>
        </p:spPr>
        <p:txBody>
          <a:bodyPr anchor="ctr">
            <a:noAutofit/>
          </a:bodyPr>
          <a:lstStyle/>
          <a:p>
            <a:pPr defTabSz="584200" hangingPunct="0"/>
            <a:r>
              <a:rPr lang="en-US" sz="48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Want to see more?</a:t>
            </a:r>
            <a:br>
              <a:rPr lang="en-US" sz="48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48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Connect with us</a:t>
            </a:r>
            <a:br>
              <a:rPr lang="en-US" sz="48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48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en-US" sz="48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pt-PT" sz="2800" b="1" dirty="0">
                <a:solidFill>
                  <a:schemeClr val="bg1"/>
                </a:solidFill>
                <a:latin typeface="Fira Sans" panose="020B0503050000020004" pitchFamily="34" charset="0"/>
                <a:sym typeface="Helvetica Light"/>
              </a:rPr>
              <a:t>João Tacanho</a:t>
            </a:r>
            <a:br>
              <a:rPr lang="pt-PT" sz="2800" b="1" dirty="0">
                <a:solidFill>
                  <a:schemeClr val="bg1"/>
                </a:solidFill>
                <a:latin typeface="Fira Sans" panose="020B0503050000020004" pitchFamily="34" charset="0"/>
                <a:sym typeface="Helvetica Light"/>
              </a:rPr>
            </a:br>
            <a:r>
              <a:rPr lang="pt-PT" sz="2800" dirty="0" err="1">
                <a:solidFill>
                  <a:schemeClr val="bg1"/>
                </a:solidFill>
                <a:latin typeface="Fira Sans" panose="020B0503050000020004" pitchFamily="34" charset="0"/>
                <a:sym typeface="Helvetica Light"/>
              </a:rPr>
              <a:t>Managing</a:t>
            </a:r>
            <a:r>
              <a:rPr lang="pt-PT" sz="2800" dirty="0">
                <a:solidFill>
                  <a:schemeClr val="bg1"/>
                </a:solidFill>
                <a:latin typeface="Fira Sans" panose="020B0503050000020004" pitchFamily="34" charset="0"/>
                <a:sym typeface="Helvetica Light"/>
              </a:rPr>
              <a:t> </a:t>
            </a:r>
            <a:r>
              <a:rPr lang="pt-PT" sz="2800" dirty="0" err="1">
                <a:solidFill>
                  <a:schemeClr val="bg1"/>
                </a:solidFill>
                <a:latin typeface="Fira Sans" panose="020B0503050000020004" pitchFamily="34" charset="0"/>
                <a:sym typeface="Helvetica Light"/>
              </a:rPr>
              <a:t>D</a:t>
            </a:r>
            <a:r>
              <a:rPr lang="pt-PT" sz="2800" dirty="0" err="1">
                <a:solidFill>
                  <a:schemeClr val="bg1"/>
                </a:solidFill>
                <a:latin typeface="Fira Sans" panose="020B0503050000020004" pitchFamily="34" charset="0"/>
              </a:rPr>
              <a:t>irector</a:t>
            </a:r>
            <a:r>
              <a:rPr lang="pt-PT" sz="2800" dirty="0">
                <a:solidFill>
                  <a:schemeClr val="bg1"/>
                </a:solidFill>
                <a:latin typeface="Fira Sans" panose="020B0503050000020004" pitchFamily="34" charset="0"/>
              </a:rPr>
              <a:t/>
            </a:r>
            <a:br>
              <a:rPr lang="pt-PT" sz="2800" dirty="0">
                <a:solidFill>
                  <a:schemeClr val="bg1"/>
                </a:solidFill>
                <a:latin typeface="Fira Sans" panose="020B0503050000020004" pitchFamily="34" charset="0"/>
              </a:rPr>
            </a:br>
            <a:r>
              <a:rPr lang="pt-PT" sz="2800" dirty="0">
                <a:solidFill>
                  <a:srgbClr val="F9D432"/>
                </a:solidFill>
                <a:latin typeface="Fira Sans" panose="020B0503050000020004" pitchFamily="34" charset="0"/>
              </a:rPr>
              <a:t>j</a:t>
            </a:r>
            <a:r>
              <a:rPr lang="pt-PT" sz="2800" dirty="0">
                <a:solidFill>
                  <a:srgbClr val="F9D432"/>
                </a:solidFill>
                <a:latin typeface="Fira Sans" panose="020B0503050000020004" pitchFamily="34" charset="0"/>
                <a:sym typeface="Helvetica Light"/>
              </a:rPr>
              <a:t>oao.tacanho@loka-systems.com</a:t>
            </a:r>
            <a:br>
              <a:rPr lang="pt-PT" sz="2800" dirty="0">
                <a:solidFill>
                  <a:srgbClr val="F9D432"/>
                </a:solidFill>
                <a:latin typeface="Fira Sans" panose="020B0503050000020004" pitchFamily="34" charset="0"/>
                <a:sym typeface="Helvetica Light"/>
              </a:rPr>
            </a:br>
            <a:r>
              <a:rPr lang="pt-PT" sz="2800" b="1" dirty="0">
                <a:solidFill>
                  <a:srgbClr val="F9D432"/>
                </a:solidFill>
                <a:latin typeface="Fira Sans" panose="020B0503050000020004" pitchFamily="34" charset="0"/>
                <a:sym typeface="Helvetica Light"/>
              </a:rPr>
              <a:t/>
            </a:r>
            <a:br>
              <a:rPr lang="pt-PT" sz="2800" b="1" dirty="0">
                <a:solidFill>
                  <a:srgbClr val="F9D432"/>
                </a:solidFill>
                <a:latin typeface="Fira Sans" panose="020B0503050000020004" pitchFamily="34" charset="0"/>
                <a:sym typeface="Helvetica Light"/>
              </a:rPr>
            </a:br>
            <a:r>
              <a:rPr lang="pt-PT" sz="2800" b="1" dirty="0">
                <a:solidFill>
                  <a:schemeClr val="bg1"/>
                </a:solidFill>
                <a:latin typeface="Fira Sans" panose="020B0503050000020004" pitchFamily="34" charset="0"/>
                <a:sym typeface="Helvetica Light"/>
              </a:rPr>
              <a:t>Cristina Raposo </a:t>
            </a:r>
            <a:br>
              <a:rPr lang="pt-PT" sz="2800" b="1" dirty="0">
                <a:solidFill>
                  <a:schemeClr val="bg1"/>
                </a:solidFill>
                <a:latin typeface="Fira Sans" panose="020B0503050000020004" pitchFamily="34" charset="0"/>
                <a:sym typeface="Helvetica Light"/>
              </a:rPr>
            </a:br>
            <a:r>
              <a:rPr lang="pt-PT" sz="2800" dirty="0">
                <a:solidFill>
                  <a:schemeClr val="bg1"/>
                </a:solidFill>
                <a:latin typeface="Fira Sans" panose="020B0503050000020004" pitchFamily="34" charset="0"/>
                <a:sym typeface="Helvetica Light"/>
              </a:rPr>
              <a:t>Head of Sales &amp; MKT </a:t>
            </a:r>
            <a:br>
              <a:rPr lang="pt-PT" sz="2800" dirty="0">
                <a:solidFill>
                  <a:schemeClr val="bg1"/>
                </a:solidFill>
                <a:latin typeface="Fira Sans" panose="020B0503050000020004" pitchFamily="34" charset="0"/>
                <a:sym typeface="Helvetica Light"/>
              </a:rPr>
            </a:br>
            <a:r>
              <a:rPr lang="pt-PT" sz="2800" dirty="0">
                <a:solidFill>
                  <a:srgbClr val="F9D432"/>
                </a:solidFill>
                <a:latin typeface="Fira Sans" panose="020B0503050000020004" pitchFamily="34" charset="0"/>
                <a:sym typeface="Helvetica Light"/>
              </a:rPr>
              <a:t>cristina.raposo@loka-systems.com </a:t>
            </a:r>
            <a:endParaRPr lang="pt-PT" sz="4800" b="1" dirty="0">
              <a:solidFill>
                <a:srgbClr val="F9D432"/>
              </a:solidFill>
              <a:latin typeface="Fira Sans" panose="020B05030500000200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5200" cy="112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70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82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445342" y="216309"/>
            <a:ext cx="9301315" cy="5860025"/>
          </a:xfrm>
          <a:noFill/>
        </p:spPr>
        <p:txBody>
          <a:bodyPr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en-US" sz="14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3600" b="1" dirty="0" smtClean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LOKA has </a:t>
            </a:r>
            <a:r>
              <a:rPr lang="en-US" sz="36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developed a </a:t>
            </a:r>
            <a:r>
              <a:rPr lang="en-US" sz="3600" b="1" dirty="0" smtClean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en-US" sz="3600" b="1" dirty="0" smtClean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3600" b="1" dirty="0" smtClean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revolutionary </a:t>
            </a:r>
            <a:r>
              <a:rPr lang="en-US" sz="36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solution that </a:t>
            </a:r>
            <a:br>
              <a:rPr lang="en-US" sz="36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3600" b="1" dirty="0" smtClean="0">
                <a:solidFill>
                  <a:srgbClr val="F9D43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gives conscience to </a:t>
            </a:r>
            <a:r>
              <a:rPr lang="en-US" sz="3600" b="1" dirty="0">
                <a:solidFill>
                  <a:srgbClr val="F9D43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 </a:t>
            </a:r>
            <a:r>
              <a:rPr lang="en-US" sz="3600" b="1" dirty="0" smtClean="0">
                <a:solidFill>
                  <a:srgbClr val="F9D43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en-US" sz="3600" b="1" dirty="0" smtClean="0">
                <a:solidFill>
                  <a:srgbClr val="F9D43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3600" b="1" dirty="0" smtClean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 </a:t>
            </a:r>
            <a:r>
              <a:rPr lang="en-US" sz="36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Assets.</a:t>
            </a:r>
            <a:br>
              <a:rPr lang="en-US" sz="36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36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en-US" sz="36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36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</a:t>
            </a:r>
            <a:r>
              <a:rPr lang="en-US" sz="3600" b="1" dirty="0" err="1" smtClean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IoT</a:t>
            </a:r>
            <a:r>
              <a:rPr lang="en-US" sz="3600" b="1" dirty="0" smtClean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Solution </a:t>
            </a:r>
            <a:r>
              <a:rPr lang="en-US" sz="36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includes a connected </a:t>
            </a:r>
            <a:r>
              <a:rPr lang="en-US" sz="3600" b="1" dirty="0" smtClean="0">
                <a:solidFill>
                  <a:srgbClr val="F9D43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Devices</a:t>
            </a:r>
            <a:r>
              <a:rPr lang="en-US" sz="3600" b="1" dirty="0" smtClean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36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a </a:t>
            </a:r>
            <a:r>
              <a:rPr lang="en-US" sz="3600" b="1" dirty="0">
                <a:solidFill>
                  <a:srgbClr val="F9D43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  <a:r>
              <a:rPr lang="en-US" sz="3600" b="1" dirty="0" smtClean="0">
                <a:solidFill>
                  <a:srgbClr val="F9D43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loud </a:t>
            </a:r>
            <a:r>
              <a:rPr lang="en-US" sz="3600" b="1" dirty="0">
                <a:solidFill>
                  <a:srgbClr val="F9D432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Platform</a:t>
            </a:r>
            <a:r>
              <a:rPr lang="en-US" sz="3600" b="1" dirty="0">
                <a:solidFill>
                  <a:schemeClr val="bg1"/>
                </a:solidFill>
                <a:latin typeface="Fira Sans" panose="020B05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with Geolocation capabilities.</a:t>
            </a:r>
            <a:endParaRPr lang="pt-PT" sz="3600" b="1" dirty="0">
              <a:solidFill>
                <a:schemeClr val="bg1"/>
              </a:solidFill>
              <a:latin typeface="Fira Sans" panose="020B05030500000200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5200" cy="1127925"/>
          </a:xfrm>
          <a:prstGeom prst="rect">
            <a:avLst/>
          </a:prstGeom>
        </p:spPr>
      </p:pic>
      <p:sp>
        <p:nvSpPr>
          <p:cNvPr id="4" name="THE DRIVER…">
            <a:extLst>
              <a:ext uri="{FF2B5EF4-FFF2-40B4-BE49-F238E27FC236}">
                <a16:creationId xmlns:a16="http://schemas.microsoft.com/office/drawing/2014/main" id="{E6889C4F-3A7B-4E03-970F-1299A1A46B64}"/>
              </a:ext>
            </a:extLst>
          </p:cNvPr>
          <p:cNvSpPr/>
          <p:nvPr/>
        </p:nvSpPr>
        <p:spPr>
          <a:xfrm>
            <a:off x="988804" y="460694"/>
            <a:ext cx="1731241" cy="471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799" tIns="50799" rIns="50799" bIns="50799" anchor="ctr">
            <a:spAutoFit/>
          </a:bodyPr>
          <a:lstStyle/>
          <a:p>
            <a:pPr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>
                <a:solidFill>
                  <a:srgbClr val="E5E5E7"/>
                </a:solidFill>
                <a:latin typeface="Fira Sans" panose="020B0503050000020004" pitchFamily="34" charset="0"/>
              </a:rPr>
              <a:t>Who we are</a:t>
            </a:r>
          </a:p>
        </p:txBody>
      </p:sp>
    </p:spTree>
    <p:extLst>
      <p:ext uri="{BB962C8B-B14F-4D97-AF65-F5344CB8AC3E}">
        <p14:creationId xmlns:p14="http://schemas.microsoft.com/office/powerpoint/2010/main" val="2198126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40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CE203F5-BDA4-4379-812B-84B6BDD9653B}"/>
              </a:ext>
            </a:extLst>
          </p:cNvPr>
          <p:cNvSpPr/>
          <p:nvPr/>
        </p:nvSpPr>
        <p:spPr>
          <a:xfrm>
            <a:off x="2346001" y="2076531"/>
            <a:ext cx="7459192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4400" b="1" dirty="0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LOW POWER</a:t>
            </a:r>
          </a:p>
          <a:p>
            <a:pPr algn="ctr"/>
            <a:r>
              <a:rPr lang="pt-PT" sz="4400" b="1" dirty="0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LOW COST</a:t>
            </a:r>
          </a:p>
          <a:p>
            <a:pPr algn="ctr"/>
            <a:r>
              <a:rPr lang="pt-PT" sz="4400" b="1" dirty="0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HIGH VALUE</a:t>
            </a:r>
          </a:p>
          <a:p>
            <a:pPr algn="ctr"/>
            <a:endParaRPr lang="pt-PT" sz="2400" b="1" dirty="0">
              <a:solidFill>
                <a:schemeClr val="bg1"/>
              </a:solidFill>
              <a:latin typeface="Fira Sans" panose="020B0503050000020004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pPr algn="ctr"/>
            <a:endParaRPr lang="pt-PT" sz="1600" b="1" dirty="0">
              <a:solidFill>
                <a:schemeClr val="bg1"/>
              </a:solidFill>
              <a:latin typeface="Fira Sans" panose="020B0503050000020004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pPr algn="ctr"/>
            <a:r>
              <a:rPr lang="pt-PT" sz="1600" b="1" dirty="0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The IoT Solution for geolocation, </a:t>
            </a:r>
            <a:r>
              <a:rPr lang="pt-PT" sz="1600" b="1" dirty="0" err="1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temperature</a:t>
            </a:r>
            <a:r>
              <a:rPr lang="pt-PT" sz="1600" b="1" dirty="0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 and </a:t>
            </a:r>
            <a:r>
              <a:rPr lang="pt-PT" sz="1600" b="1" dirty="0" err="1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movement</a:t>
            </a:r>
            <a:r>
              <a:rPr lang="pt-PT" sz="1600" b="1" dirty="0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 </a:t>
            </a:r>
            <a:r>
              <a:rPr lang="pt-PT" sz="1600" b="1" dirty="0" err="1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monitoring</a:t>
            </a:r>
            <a:endParaRPr lang="pt-PT" sz="1600" b="1" dirty="0">
              <a:solidFill>
                <a:schemeClr val="bg1"/>
              </a:solidFill>
              <a:latin typeface="Fira Sans" panose="020B0503050000020004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THE DRIVER…">
            <a:extLst>
              <a:ext uri="{FF2B5EF4-FFF2-40B4-BE49-F238E27FC236}">
                <a16:creationId xmlns:a16="http://schemas.microsoft.com/office/drawing/2014/main" id="{E6889C4F-3A7B-4E03-970F-1299A1A46B64}"/>
              </a:ext>
            </a:extLst>
          </p:cNvPr>
          <p:cNvSpPr/>
          <p:nvPr/>
        </p:nvSpPr>
        <p:spPr>
          <a:xfrm>
            <a:off x="988804" y="460694"/>
            <a:ext cx="2606481" cy="471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799" tIns="50799" rIns="50799" bIns="50799" anchor="ctr">
            <a:spAutoFit/>
          </a:bodyPr>
          <a:lstStyle/>
          <a:p>
            <a:pPr algn="l"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>
                <a:solidFill>
                  <a:srgbClr val="F9D432"/>
                </a:solidFill>
                <a:latin typeface="Fira Sans" panose="020B0503050000020004" pitchFamily="34" charset="0"/>
              </a:rPr>
              <a:t>Value Proposition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5200" cy="112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678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HE DRIVER…">
            <a:extLst>
              <a:ext uri="{FF2B5EF4-FFF2-40B4-BE49-F238E27FC236}">
                <a16:creationId xmlns:a16="http://schemas.microsoft.com/office/drawing/2014/main" id="{E6889C4F-3A7B-4E03-970F-1299A1A46B64}"/>
              </a:ext>
            </a:extLst>
          </p:cNvPr>
          <p:cNvSpPr/>
          <p:nvPr/>
        </p:nvSpPr>
        <p:spPr>
          <a:xfrm>
            <a:off x="988804" y="460694"/>
            <a:ext cx="2606481" cy="471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799" tIns="50799" rIns="50799" bIns="50799" anchor="ctr">
            <a:spAutoFit/>
          </a:bodyPr>
          <a:lstStyle/>
          <a:p>
            <a:pPr algn="l"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>
                <a:solidFill>
                  <a:srgbClr val="000000"/>
                </a:solidFill>
                <a:latin typeface="Fira Sans" panose="020B0503050000020004" pitchFamily="34" charset="0"/>
              </a:rPr>
              <a:t>Value Proposition</a:t>
            </a:r>
          </a:p>
        </p:txBody>
      </p:sp>
      <p:sp>
        <p:nvSpPr>
          <p:cNvPr id="5" name="Forma">
            <a:extLst>
              <a:ext uri="{FF2B5EF4-FFF2-40B4-BE49-F238E27FC236}">
                <a16:creationId xmlns:a16="http://schemas.microsoft.com/office/drawing/2014/main" id="{6B5F76CC-15EC-4D32-BF41-065D1806C0ED}"/>
              </a:ext>
            </a:extLst>
          </p:cNvPr>
          <p:cNvSpPr/>
          <p:nvPr/>
        </p:nvSpPr>
        <p:spPr>
          <a:xfrm>
            <a:off x="875427" y="1262946"/>
            <a:ext cx="2285373" cy="15267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86" y="0"/>
                </a:moveTo>
                <a:lnTo>
                  <a:pt x="0" y="0"/>
                </a:lnTo>
                <a:lnTo>
                  <a:pt x="0" y="21600"/>
                </a:lnTo>
                <a:lnTo>
                  <a:pt x="19267" y="21600"/>
                </a:lnTo>
                <a:lnTo>
                  <a:pt x="21600" y="10819"/>
                </a:lnTo>
                <a:lnTo>
                  <a:pt x="19186" y="0"/>
                </a:lnTo>
                <a:close/>
              </a:path>
            </a:pathLst>
          </a:custGeom>
          <a:solidFill>
            <a:srgbClr val="1282A2">
              <a:alpha val="45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 sz="2400"/>
          </a:p>
        </p:txBody>
      </p:sp>
      <p:sp>
        <p:nvSpPr>
          <p:cNvPr id="6" name="MARKET NEEDS">
            <a:extLst>
              <a:ext uri="{FF2B5EF4-FFF2-40B4-BE49-F238E27FC236}">
                <a16:creationId xmlns:a16="http://schemas.microsoft.com/office/drawing/2014/main" id="{70ADFE35-DE4C-48E6-A9F1-AF413CD90246}"/>
              </a:ext>
            </a:extLst>
          </p:cNvPr>
          <p:cNvSpPr/>
          <p:nvPr/>
        </p:nvSpPr>
        <p:spPr>
          <a:xfrm>
            <a:off x="1250145" y="1614659"/>
            <a:ext cx="1622432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defRPr sz="24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>
                <a:latin typeface="Fira Sans" panose="020B0503050000020004" pitchFamily="34" charset="0"/>
              </a:rPr>
              <a:t>MARKET NEEDS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BDD85F5-8F64-4498-9F86-F68BCF30D87C}"/>
              </a:ext>
            </a:extLst>
          </p:cNvPr>
          <p:cNvGrpSpPr/>
          <p:nvPr/>
        </p:nvGrpSpPr>
        <p:grpSpPr>
          <a:xfrm>
            <a:off x="8206722" y="1231487"/>
            <a:ext cx="3212645" cy="1558226"/>
            <a:chOff x="8625784" y="1614879"/>
            <a:chExt cx="2640027" cy="1578600"/>
          </a:xfrm>
          <a:solidFill>
            <a:srgbClr val="1282A2"/>
          </a:solidFill>
        </p:grpSpPr>
        <p:sp>
          <p:nvSpPr>
            <p:cNvPr id="8" name="Retângulo">
              <a:extLst>
                <a:ext uri="{FF2B5EF4-FFF2-40B4-BE49-F238E27FC236}">
                  <a16:creationId xmlns:a16="http://schemas.microsoft.com/office/drawing/2014/main" id="{725FA10C-4F8C-49F7-8D5C-CC53C2DE5A7B}"/>
                </a:ext>
              </a:extLst>
            </p:cNvPr>
            <p:cNvSpPr/>
            <p:nvPr/>
          </p:nvSpPr>
          <p:spPr>
            <a:xfrm>
              <a:off x="8625784" y="1614879"/>
              <a:ext cx="2640027" cy="1578600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9" name="Wide range of use cases low throughput, low power consumption, low cost and geolocation.">
              <a:extLst>
                <a:ext uri="{FF2B5EF4-FFF2-40B4-BE49-F238E27FC236}">
                  <a16:creationId xmlns:a16="http://schemas.microsoft.com/office/drawing/2014/main" id="{F3E847EC-85F4-4412-8F9C-F6871C9126BC}"/>
                </a:ext>
              </a:extLst>
            </p:cNvPr>
            <p:cNvSpPr/>
            <p:nvPr/>
          </p:nvSpPr>
          <p:spPr>
            <a:xfrm>
              <a:off x="8857221" y="1814820"/>
              <a:ext cx="2341166" cy="1226417"/>
            </a:xfrm>
            <a:prstGeom prst="rect">
              <a:avLst/>
            </a:prstGeom>
            <a:grpFill/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defRPr sz="16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lvl1pPr>
            </a:lstStyle>
            <a:p>
              <a:r>
                <a:rPr lang="en-US" sz="1800" dirty="0">
                  <a:solidFill>
                    <a:schemeClr val="bg1"/>
                  </a:solidFill>
                  <a:latin typeface="Fira Sans" panose="020B0503050000020004" pitchFamily="34" charset="0"/>
                </a:rPr>
                <a:t>Reduced integration services, lower operation costs and deployment time.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68279E7-039A-472C-A51B-8B27E37EC452}"/>
              </a:ext>
            </a:extLst>
          </p:cNvPr>
          <p:cNvGrpSpPr/>
          <p:nvPr/>
        </p:nvGrpSpPr>
        <p:grpSpPr>
          <a:xfrm>
            <a:off x="4048694" y="1262946"/>
            <a:ext cx="3479157" cy="1526767"/>
            <a:chOff x="4774640" y="1616477"/>
            <a:chExt cx="2981593" cy="1582848"/>
          </a:xfrm>
          <a:solidFill>
            <a:srgbClr val="1282A2"/>
          </a:solidFill>
        </p:grpSpPr>
        <p:sp>
          <p:nvSpPr>
            <p:cNvPr id="11" name="Forma">
              <a:extLst>
                <a:ext uri="{FF2B5EF4-FFF2-40B4-BE49-F238E27FC236}">
                  <a16:creationId xmlns:a16="http://schemas.microsoft.com/office/drawing/2014/main" id="{250B5FB8-A86D-4B48-9B2C-93BA025945DC}"/>
                </a:ext>
              </a:extLst>
            </p:cNvPr>
            <p:cNvSpPr/>
            <p:nvPr/>
          </p:nvSpPr>
          <p:spPr>
            <a:xfrm>
              <a:off x="4774640" y="1616477"/>
              <a:ext cx="2981593" cy="15828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86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9267" y="21600"/>
                  </a:lnTo>
                  <a:lnTo>
                    <a:pt x="21600" y="10819"/>
                  </a:lnTo>
                  <a:lnTo>
                    <a:pt x="19186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400"/>
              </a:pPr>
              <a:endParaRPr sz="2400"/>
            </a:p>
          </p:txBody>
        </p:sp>
        <p:sp>
          <p:nvSpPr>
            <p:cNvPr id="13" name="Most use cases require substantial integration and value added services with impact on cost and time to deploy.">
              <a:extLst>
                <a:ext uri="{FF2B5EF4-FFF2-40B4-BE49-F238E27FC236}">
                  <a16:creationId xmlns:a16="http://schemas.microsoft.com/office/drawing/2014/main" id="{78AA8468-ED4B-49D3-9421-A3858159E1C8}"/>
                </a:ext>
              </a:extLst>
            </p:cNvPr>
            <p:cNvSpPr/>
            <p:nvPr/>
          </p:nvSpPr>
          <p:spPr>
            <a:xfrm>
              <a:off x="5176515" y="1805089"/>
              <a:ext cx="2157521" cy="1255055"/>
            </a:xfrm>
            <a:prstGeom prst="rect">
              <a:avLst/>
            </a:prstGeom>
            <a:grpFill/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>
              <a:spAutoFit/>
            </a:bodyPr>
            <a:lstStyle>
              <a:lvl1pPr algn="l" defTabSz="457200">
                <a:defRPr sz="16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lvl1pPr>
            </a:lstStyle>
            <a:p>
              <a:r>
                <a:rPr lang="en-US" sz="1800" dirty="0">
                  <a:solidFill>
                    <a:schemeClr val="bg1"/>
                  </a:solidFill>
                  <a:latin typeface="Fira Sans" panose="020B0503050000020004" pitchFamily="34" charset="0"/>
                </a:rPr>
                <a:t>Low cost and low power devices with geolocation capabilities.</a:t>
              </a:r>
              <a:endParaRPr sz="1800" dirty="0">
                <a:solidFill>
                  <a:schemeClr val="bg1"/>
                </a:solidFill>
                <a:latin typeface="Fira Sans" panose="020B0503050000020004" pitchFamily="34" charset="0"/>
              </a:endParaRPr>
            </a:p>
          </p:txBody>
        </p:sp>
      </p:grpSp>
      <p:sp>
        <p:nvSpPr>
          <p:cNvPr id="15" name="Retângulo 9">
            <a:extLst>
              <a:ext uri="{FF2B5EF4-FFF2-40B4-BE49-F238E27FC236}">
                <a16:creationId xmlns:a16="http://schemas.microsoft.com/office/drawing/2014/main" id="{A0FC03D7-D4E1-4FF1-8483-119DA0499B6C}"/>
              </a:ext>
            </a:extLst>
          </p:cNvPr>
          <p:cNvSpPr/>
          <p:nvPr/>
        </p:nvSpPr>
        <p:spPr>
          <a:xfrm>
            <a:off x="4048694" y="4524906"/>
            <a:ext cx="3327632" cy="1269838"/>
          </a:xfrm>
          <a:prstGeom prst="rect">
            <a:avLst/>
          </a:prstGeom>
          <a:solidFill>
            <a:srgbClr val="1282A2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PT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7967744-437E-482A-9C87-5B28816053DD}"/>
              </a:ext>
            </a:extLst>
          </p:cNvPr>
          <p:cNvGrpSpPr/>
          <p:nvPr/>
        </p:nvGrpSpPr>
        <p:grpSpPr>
          <a:xfrm>
            <a:off x="5111037" y="3131018"/>
            <a:ext cx="992296" cy="974316"/>
            <a:chOff x="2640542" y="3300667"/>
            <a:chExt cx="1524264" cy="1524264"/>
          </a:xfrm>
        </p:grpSpPr>
        <p:sp>
          <p:nvSpPr>
            <p:cNvPr id="20" name="Círculo">
              <a:extLst>
                <a:ext uri="{FF2B5EF4-FFF2-40B4-BE49-F238E27FC236}">
                  <a16:creationId xmlns:a16="http://schemas.microsoft.com/office/drawing/2014/main" id="{C571C0EF-3FEF-4FEA-8DC9-17EB47AC8793}"/>
                </a:ext>
              </a:extLst>
            </p:cNvPr>
            <p:cNvSpPr/>
            <p:nvPr/>
          </p:nvSpPr>
          <p:spPr>
            <a:xfrm>
              <a:off x="2640542" y="3300667"/>
              <a:ext cx="1524264" cy="1524264"/>
            </a:xfrm>
            <a:prstGeom prst="ellipse">
              <a:avLst/>
            </a:prstGeom>
            <a:ln w="76200">
              <a:solidFill>
                <a:srgbClr val="6BB79F"/>
              </a:solidFill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21" name="Círculo">
              <a:extLst>
                <a:ext uri="{FF2B5EF4-FFF2-40B4-BE49-F238E27FC236}">
                  <a16:creationId xmlns:a16="http://schemas.microsoft.com/office/drawing/2014/main" id="{E351525B-9219-4B1B-BFCB-D57E1ACC1051}"/>
                </a:ext>
              </a:extLst>
            </p:cNvPr>
            <p:cNvSpPr/>
            <p:nvPr/>
          </p:nvSpPr>
          <p:spPr>
            <a:xfrm>
              <a:off x="2863799" y="3523924"/>
              <a:ext cx="1077750" cy="1077750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pic>
          <p:nvPicPr>
            <p:cNvPr id="22" name="pasted-image.pdf" descr="pasted-image.pdf">
              <a:extLst>
                <a:ext uri="{FF2B5EF4-FFF2-40B4-BE49-F238E27FC236}">
                  <a16:creationId xmlns:a16="http://schemas.microsoft.com/office/drawing/2014/main" id="{7AC46994-E485-4B56-96C7-2BC528DBEA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3079297" y="3896505"/>
              <a:ext cx="646754" cy="332591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8" name="The combination of Sigfox and WiFi require less power for communication and geo-location, enabling Loka’s device to use two AA batteries that can last up to 8 years.">
            <a:extLst>
              <a:ext uri="{FF2B5EF4-FFF2-40B4-BE49-F238E27FC236}">
                <a16:creationId xmlns:a16="http://schemas.microsoft.com/office/drawing/2014/main" id="{8F7B8FDB-570C-47FB-9DFB-46743788543C}"/>
              </a:ext>
            </a:extLst>
          </p:cNvPr>
          <p:cNvSpPr/>
          <p:nvPr/>
        </p:nvSpPr>
        <p:spPr>
          <a:xfrm>
            <a:off x="4274288" y="4679518"/>
            <a:ext cx="3102038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 defTabSz="457200">
              <a:defRPr sz="15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sz="1200" dirty="0">
                <a:solidFill>
                  <a:schemeClr val="bg1"/>
                </a:solidFill>
                <a:latin typeface="Fira Sans" panose="020B0503050000020004" pitchFamily="34" charset="0"/>
              </a:rPr>
              <a:t>The combination of </a:t>
            </a:r>
            <a:r>
              <a:rPr sz="1200" dirty="0" err="1">
                <a:solidFill>
                  <a:schemeClr val="bg1"/>
                </a:solidFill>
                <a:latin typeface="Fira Sans" panose="020B0503050000020004" pitchFamily="34" charset="0"/>
              </a:rPr>
              <a:t>Sigfox</a:t>
            </a:r>
            <a:r>
              <a:rPr sz="1200" dirty="0">
                <a:solidFill>
                  <a:schemeClr val="bg1"/>
                </a:solidFill>
                <a:latin typeface="Fira Sans" panose="020B0503050000020004" pitchFamily="34" charset="0"/>
              </a:rPr>
              <a:t> and Wi</a:t>
            </a:r>
            <a:r>
              <a:rPr lang="pt-PT" sz="1200" dirty="0">
                <a:solidFill>
                  <a:schemeClr val="bg1"/>
                </a:solidFill>
                <a:latin typeface="Fira Sans" panose="020B0503050000020004" pitchFamily="34" charset="0"/>
              </a:rPr>
              <a:t>-</a:t>
            </a:r>
            <a:r>
              <a:rPr sz="1200" dirty="0">
                <a:solidFill>
                  <a:schemeClr val="bg1"/>
                </a:solidFill>
                <a:latin typeface="Fira Sans" panose="020B0503050000020004" pitchFamily="34" charset="0"/>
              </a:rPr>
              <a:t>Fi require</a:t>
            </a:r>
            <a:r>
              <a:rPr lang="pt-PT" sz="1200" dirty="0">
                <a:solidFill>
                  <a:schemeClr val="bg1"/>
                </a:solidFill>
                <a:latin typeface="Fira Sans" panose="020B0503050000020004" pitchFamily="34" charset="0"/>
              </a:rPr>
              <a:t>s</a:t>
            </a:r>
            <a:r>
              <a:rPr sz="1200" dirty="0">
                <a:solidFill>
                  <a:schemeClr val="bg1"/>
                </a:solidFill>
                <a:latin typeface="Fira Sans" panose="020B0503050000020004" pitchFamily="34" charset="0"/>
              </a:rPr>
              <a:t> less power for communication and geolocation, enabling </a:t>
            </a:r>
            <a:r>
              <a:rPr lang="pt-PT" sz="1200" dirty="0">
                <a:solidFill>
                  <a:schemeClr val="bg1"/>
                </a:solidFill>
                <a:latin typeface="Fira Sans" panose="020B0503050000020004" pitchFamily="34" charset="0"/>
              </a:rPr>
              <a:t>the </a:t>
            </a:r>
            <a:r>
              <a:rPr sz="1200" dirty="0">
                <a:solidFill>
                  <a:schemeClr val="bg1"/>
                </a:solidFill>
                <a:latin typeface="Fira Sans" panose="020B0503050000020004" pitchFamily="34" charset="0"/>
              </a:rPr>
              <a:t>use</a:t>
            </a:r>
            <a:r>
              <a:rPr lang="pt-PT" sz="1200" dirty="0">
                <a:solidFill>
                  <a:schemeClr val="bg1"/>
                </a:solidFill>
                <a:latin typeface="Fira Sans" panose="020B0503050000020004" pitchFamily="34" charset="0"/>
              </a:rPr>
              <a:t> of</a:t>
            </a:r>
            <a:r>
              <a:rPr sz="1200" dirty="0">
                <a:solidFill>
                  <a:schemeClr val="bg1"/>
                </a:solidFill>
                <a:latin typeface="Fira Sans" panose="020B0503050000020004" pitchFamily="34" charset="0"/>
              </a:rPr>
              <a:t> two AA batteries that can last up to </a:t>
            </a:r>
            <a:r>
              <a:rPr lang="pt-PT" sz="1200" dirty="0">
                <a:solidFill>
                  <a:schemeClr val="bg1"/>
                </a:solidFill>
                <a:latin typeface="Fira Sans" panose="020B0503050000020004" pitchFamily="34" charset="0"/>
              </a:rPr>
              <a:t>5</a:t>
            </a:r>
            <a:r>
              <a:rPr sz="1200" dirty="0">
                <a:solidFill>
                  <a:schemeClr val="bg1"/>
                </a:solidFill>
                <a:latin typeface="Fira Sans" panose="020B0503050000020004" pitchFamily="34" charset="0"/>
              </a:rPr>
              <a:t> years.</a:t>
            </a:r>
          </a:p>
        </p:txBody>
      </p:sp>
      <p:sp>
        <p:nvSpPr>
          <p:cNvPr id="19" name="LOW POWER">
            <a:extLst>
              <a:ext uri="{FF2B5EF4-FFF2-40B4-BE49-F238E27FC236}">
                <a16:creationId xmlns:a16="http://schemas.microsoft.com/office/drawing/2014/main" id="{2FFA6F7A-4613-4F3E-8157-478B4F958410}"/>
              </a:ext>
            </a:extLst>
          </p:cNvPr>
          <p:cNvSpPr/>
          <p:nvPr/>
        </p:nvSpPr>
        <p:spPr>
          <a:xfrm>
            <a:off x="4844353" y="4214948"/>
            <a:ext cx="1258980" cy="313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8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LOW POWER</a:t>
            </a:r>
          </a:p>
        </p:txBody>
      </p:sp>
      <p:sp>
        <p:nvSpPr>
          <p:cNvPr id="32" name="Retângulo 9">
            <a:extLst>
              <a:ext uri="{FF2B5EF4-FFF2-40B4-BE49-F238E27FC236}">
                <a16:creationId xmlns:a16="http://schemas.microsoft.com/office/drawing/2014/main" id="{0368DCC7-AF4E-42A2-95B3-AA83F7B5F209}"/>
              </a:ext>
            </a:extLst>
          </p:cNvPr>
          <p:cNvSpPr/>
          <p:nvPr/>
        </p:nvSpPr>
        <p:spPr>
          <a:xfrm>
            <a:off x="8206722" y="4524906"/>
            <a:ext cx="3212645" cy="1271556"/>
          </a:xfrm>
          <a:prstGeom prst="rect">
            <a:avLst/>
          </a:prstGeom>
          <a:solidFill>
            <a:srgbClr val="1282A2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PT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3" name="The combination of Sigfox and WiFi require less power for communication and geo-location, enabling Loka’s device to use two AA batteries that can last up to 8 years.">
            <a:extLst>
              <a:ext uri="{FF2B5EF4-FFF2-40B4-BE49-F238E27FC236}">
                <a16:creationId xmlns:a16="http://schemas.microsoft.com/office/drawing/2014/main" id="{BBD43C6A-6A12-44F1-990D-A08369E6F623}"/>
              </a:ext>
            </a:extLst>
          </p:cNvPr>
          <p:cNvSpPr/>
          <p:nvPr/>
        </p:nvSpPr>
        <p:spPr>
          <a:xfrm>
            <a:off x="8420287" y="4661671"/>
            <a:ext cx="2985103" cy="1025922"/>
          </a:xfrm>
          <a:prstGeom prst="rect">
            <a:avLst/>
          </a:prstGeom>
          <a:solidFill>
            <a:srgbClr val="1282A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 defTabSz="457200">
              <a:defRPr sz="15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200" dirty="0">
                <a:solidFill>
                  <a:schemeClr val="bg1"/>
                </a:solidFill>
                <a:latin typeface="Fira Sans" panose="020B0503050000020004" pitchFamily="34" charset="0"/>
              </a:rPr>
              <a:t>Combining the </a:t>
            </a:r>
            <a:r>
              <a:rPr lang="en-US" sz="1200" dirty="0" err="1">
                <a:solidFill>
                  <a:schemeClr val="bg1"/>
                </a:solidFill>
                <a:latin typeface="Fira Sans" panose="020B0503050000020004" pitchFamily="34" charset="0"/>
              </a:rPr>
              <a:t>Sigfox</a:t>
            </a:r>
            <a:r>
              <a:rPr lang="en-US" sz="1200" dirty="0">
                <a:solidFill>
                  <a:schemeClr val="bg1"/>
                </a:solidFill>
                <a:latin typeface="Fira Sans" panose="020B0503050000020004" pitchFamily="34" charset="0"/>
              </a:rPr>
              <a:t> network highly affordable communication plans and Wi-Fi geolocation, enables substantial savings on the device acquisition and operation.</a:t>
            </a:r>
          </a:p>
        </p:txBody>
      </p:sp>
      <p:sp>
        <p:nvSpPr>
          <p:cNvPr id="34" name="LOW POWER">
            <a:extLst>
              <a:ext uri="{FF2B5EF4-FFF2-40B4-BE49-F238E27FC236}">
                <a16:creationId xmlns:a16="http://schemas.microsoft.com/office/drawing/2014/main" id="{D4B295CC-8317-4FDB-AE9C-9268C6EED89F}"/>
              </a:ext>
            </a:extLst>
          </p:cNvPr>
          <p:cNvSpPr/>
          <p:nvPr/>
        </p:nvSpPr>
        <p:spPr>
          <a:xfrm>
            <a:off x="9299630" y="4211194"/>
            <a:ext cx="1162673" cy="31371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18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LOW </a:t>
            </a:r>
            <a:r>
              <a:rPr lang="pt-PT" dirty="0">
                <a:solidFill>
                  <a:schemeClr val="bg1"/>
                </a:solidFill>
              </a:rPr>
              <a:t>COST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A181E7E-8D55-4AB6-8132-8088300F1935}"/>
              </a:ext>
            </a:extLst>
          </p:cNvPr>
          <p:cNvGrpSpPr/>
          <p:nvPr/>
        </p:nvGrpSpPr>
        <p:grpSpPr>
          <a:xfrm>
            <a:off x="9409555" y="3125648"/>
            <a:ext cx="942824" cy="979686"/>
            <a:chOff x="6774768" y="3300668"/>
            <a:chExt cx="1524264" cy="1524265"/>
          </a:xfrm>
        </p:grpSpPr>
        <p:sp>
          <p:nvSpPr>
            <p:cNvPr id="29" name="Círculo">
              <a:extLst>
                <a:ext uri="{FF2B5EF4-FFF2-40B4-BE49-F238E27FC236}">
                  <a16:creationId xmlns:a16="http://schemas.microsoft.com/office/drawing/2014/main" id="{1AFEE226-B259-43E3-A2B6-E08D2568FDD1}"/>
                </a:ext>
              </a:extLst>
            </p:cNvPr>
            <p:cNvSpPr/>
            <p:nvPr/>
          </p:nvSpPr>
          <p:spPr>
            <a:xfrm>
              <a:off x="6774768" y="3300668"/>
              <a:ext cx="1524264" cy="1524265"/>
            </a:xfrm>
            <a:prstGeom prst="ellipse">
              <a:avLst/>
            </a:prstGeom>
            <a:ln w="76200">
              <a:solidFill>
                <a:srgbClr val="6BB79F"/>
              </a:solidFill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30" name="Círculo">
              <a:extLst>
                <a:ext uri="{FF2B5EF4-FFF2-40B4-BE49-F238E27FC236}">
                  <a16:creationId xmlns:a16="http://schemas.microsoft.com/office/drawing/2014/main" id="{9B69AB9D-78AC-4680-A2F8-C4A0370A4975}"/>
                </a:ext>
              </a:extLst>
            </p:cNvPr>
            <p:cNvSpPr/>
            <p:nvPr/>
          </p:nvSpPr>
          <p:spPr>
            <a:xfrm>
              <a:off x="6998027" y="3523926"/>
              <a:ext cx="1077749" cy="1077749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pic>
          <p:nvPicPr>
            <p:cNvPr id="31" name="pasted-image.pdf" descr="pasted-image.pdf">
              <a:extLst>
                <a:ext uri="{FF2B5EF4-FFF2-40B4-BE49-F238E27FC236}">
                  <a16:creationId xmlns:a16="http://schemas.microsoft.com/office/drawing/2014/main" id="{6F1E6245-5B9F-4801-B640-2B6E210C21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7181297" y="3707193"/>
              <a:ext cx="711209" cy="711215"/>
            </a:xfrm>
            <a:prstGeom prst="rect">
              <a:avLst/>
            </a:prstGeom>
            <a:ln w="12700">
              <a:miter lim="400000"/>
            </a:ln>
          </p:spPr>
        </p:pic>
      </p:grpSp>
      <p:pic>
        <p:nvPicPr>
          <p:cNvPr id="35" name="Picture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45" y="4170650"/>
            <a:ext cx="3108347" cy="174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505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F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HE DRIVER…">
            <a:extLst>
              <a:ext uri="{FF2B5EF4-FFF2-40B4-BE49-F238E27FC236}">
                <a16:creationId xmlns:a16="http://schemas.microsoft.com/office/drawing/2014/main" id="{E6889C4F-3A7B-4E03-970F-1299A1A46B64}"/>
              </a:ext>
            </a:extLst>
          </p:cNvPr>
          <p:cNvSpPr/>
          <p:nvPr/>
        </p:nvSpPr>
        <p:spPr>
          <a:xfrm>
            <a:off x="988804" y="460694"/>
            <a:ext cx="2606481" cy="471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799" tIns="50799" rIns="50799" bIns="50799" anchor="ctr">
            <a:spAutoFit/>
          </a:bodyPr>
          <a:lstStyle/>
          <a:p>
            <a:pPr algn="l"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>
                <a:solidFill>
                  <a:srgbClr val="F9D432"/>
                </a:solidFill>
                <a:latin typeface="Fira Sans" panose="020B0503050000020004" pitchFamily="34" charset="0"/>
              </a:rPr>
              <a:t>Value Proposition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B28215-8AEC-4527-B71D-7783C88821B7}"/>
              </a:ext>
            </a:extLst>
          </p:cNvPr>
          <p:cNvSpPr/>
          <p:nvPr/>
        </p:nvSpPr>
        <p:spPr>
          <a:xfrm>
            <a:off x="416478" y="3834502"/>
            <a:ext cx="2434114" cy="12611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33" lvl="1" defTabSz="642915">
              <a:lnSpc>
                <a:spcPct val="150000"/>
              </a:lnSpc>
              <a:defRPr/>
            </a:pPr>
            <a:r>
              <a:rPr lang="en-US" sz="1266" b="1" dirty="0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Black" panose="020B0A02040204020203" pitchFamily="34" charset="0"/>
                <a:sym typeface="Helvetica Light"/>
              </a:rPr>
              <a:t>NEW BUSINESS MODELS</a:t>
            </a:r>
          </a:p>
          <a:p>
            <a:pPr marL="171433" lvl="1" defTabSz="642915">
              <a:lnSpc>
                <a:spcPct val="150000"/>
              </a:lnSpc>
              <a:defRPr/>
            </a:pPr>
            <a:r>
              <a:rPr lang="en-US" sz="1266" dirty="0">
                <a:solidFill>
                  <a:schemeClr val="bg1"/>
                </a:solidFill>
                <a:latin typeface="Fira Sans" panose="020B0503050000020004" pitchFamily="34" charset="0"/>
                <a:ea typeface="Open Sans" charset="0"/>
                <a:cs typeface="Segoe UI" panose="020B0502040204020203" pitchFamily="34" charset="0"/>
                <a:sym typeface="Helvetica Light"/>
              </a:rPr>
              <a:t>Build a faster time to market, create value added services to customers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F3E98A-0081-447B-AF3B-151CEE3D7B9B}"/>
              </a:ext>
            </a:extLst>
          </p:cNvPr>
          <p:cNvSpPr/>
          <p:nvPr/>
        </p:nvSpPr>
        <p:spPr>
          <a:xfrm>
            <a:off x="2729829" y="3834502"/>
            <a:ext cx="2598326" cy="1523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33" lvl="1" defTabSz="642915">
              <a:lnSpc>
                <a:spcPct val="150000"/>
              </a:lnSpc>
              <a:defRPr/>
            </a:pPr>
            <a:r>
              <a:rPr lang="en-US" sz="1266" b="1" dirty="0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Black" panose="020B0A02040204020203" pitchFamily="34" charset="0"/>
                <a:sym typeface="Helvetica Light"/>
              </a:rPr>
              <a:t>REAL-TIME INFORMATION ON MISSION-CRITICAL SYSTEMS</a:t>
            </a:r>
          </a:p>
          <a:p>
            <a:pPr marL="171433" lvl="1" defTabSz="642915">
              <a:lnSpc>
                <a:spcPct val="150000"/>
              </a:lnSpc>
              <a:defRPr/>
            </a:pPr>
            <a:r>
              <a:rPr lang="en-US" sz="1266" dirty="0">
                <a:solidFill>
                  <a:schemeClr val="bg1"/>
                </a:solidFill>
                <a:latin typeface="Fira Sans" panose="020B0503050000020004" pitchFamily="34" charset="0"/>
                <a:ea typeface="Open Sans" charset="0"/>
                <a:cs typeface="Segoe UI" panose="020B0502040204020203" pitchFamily="34" charset="0"/>
                <a:sym typeface="Helvetica Light"/>
              </a:rPr>
              <a:t>Capture data on critical processes that can change the way you run your business.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969951-794E-4522-8443-77CBCB617579}"/>
              </a:ext>
            </a:extLst>
          </p:cNvPr>
          <p:cNvSpPr/>
          <p:nvPr/>
        </p:nvSpPr>
        <p:spPr>
          <a:xfrm>
            <a:off x="5163945" y="3834501"/>
            <a:ext cx="2358103" cy="21377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33" lvl="1" defTabSz="642915">
              <a:lnSpc>
                <a:spcPct val="150000"/>
              </a:lnSpc>
              <a:defRPr/>
            </a:pPr>
            <a:r>
              <a:rPr lang="en-US" sz="1266" b="1" dirty="0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Black" panose="020B0A02040204020203" pitchFamily="34" charset="0"/>
                <a:sym typeface="Helvetica Light"/>
              </a:rPr>
              <a:t>DIVERSIFICATION OF REVENUE STREAMS</a:t>
            </a:r>
          </a:p>
          <a:p>
            <a:pPr marL="171433" lvl="1" defTabSz="642915">
              <a:lnSpc>
                <a:spcPct val="150000"/>
              </a:lnSpc>
              <a:defRPr/>
            </a:pPr>
            <a:r>
              <a:rPr lang="en-US" sz="1266" dirty="0">
                <a:solidFill>
                  <a:schemeClr val="bg1"/>
                </a:solidFill>
                <a:latin typeface="Fira Sans" panose="020B0503050000020004" pitchFamily="34" charset="0"/>
                <a:ea typeface="Open Sans" charset="0"/>
                <a:cs typeface="Segoe UI" panose="020B0502040204020203" pitchFamily="34" charset="0"/>
                <a:sym typeface="Helvetica Light"/>
              </a:rPr>
              <a:t>The latest IoT technology enables the creation of new revenue streams for your company.</a:t>
            </a:r>
          </a:p>
          <a:p>
            <a:pPr marL="171433" lvl="1" defTabSz="642915">
              <a:lnSpc>
                <a:spcPct val="150000"/>
              </a:lnSpc>
              <a:defRPr/>
            </a:pPr>
            <a:endParaRPr lang="en-US" sz="1266" dirty="0">
              <a:solidFill>
                <a:schemeClr val="bg1"/>
              </a:solidFill>
              <a:latin typeface="Fira Sans" panose="020B0503050000020004" pitchFamily="34" charset="0"/>
              <a:ea typeface="Open Sans" charset="0"/>
              <a:cs typeface="Segoe UI" panose="020B0502040204020203" pitchFamily="34" charset="0"/>
              <a:sym typeface="Helvetica Ligh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229A3F-0408-49E8-AA73-5D01AF2C7A73}"/>
              </a:ext>
            </a:extLst>
          </p:cNvPr>
          <p:cNvSpPr/>
          <p:nvPr/>
        </p:nvSpPr>
        <p:spPr>
          <a:xfrm>
            <a:off x="7459729" y="3834500"/>
            <a:ext cx="2020012" cy="1553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33" lvl="1" defTabSz="642915">
              <a:lnSpc>
                <a:spcPct val="150000"/>
              </a:lnSpc>
              <a:defRPr/>
            </a:pPr>
            <a:r>
              <a:rPr lang="en-US" sz="1266" b="1" dirty="0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Black" panose="020B0A02040204020203" pitchFamily="34" charset="0"/>
                <a:sym typeface="Helvetica Light"/>
              </a:rPr>
              <a:t>GLOBAL VISIBILITY</a:t>
            </a:r>
          </a:p>
          <a:p>
            <a:pPr marL="171433" lvl="1" defTabSz="642915">
              <a:lnSpc>
                <a:spcPct val="150000"/>
              </a:lnSpc>
              <a:defRPr/>
            </a:pPr>
            <a:r>
              <a:rPr lang="en-US" sz="1266" dirty="0">
                <a:solidFill>
                  <a:schemeClr val="bg1"/>
                </a:solidFill>
                <a:latin typeface="Fira Sans" panose="020B0503050000020004" pitchFamily="34" charset="0"/>
                <a:ea typeface="Open Sans" charset="0"/>
                <a:cs typeface="Segoe UI" panose="020B0502040204020203" pitchFamily="34" charset="0"/>
                <a:sym typeface="Helvetica Light"/>
              </a:rPr>
              <a:t>Access your business information from anywhere in the world.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0CDE60-101A-4837-8858-FF30465C2924}"/>
              </a:ext>
            </a:extLst>
          </p:cNvPr>
          <p:cNvSpPr/>
          <p:nvPr/>
        </p:nvSpPr>
        <p:spPr>
          <a:xfrm>
            <a:off x="9481939" y="3834499"/>
            <a:ext cx="2293585" cy="1845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33" lvl="1" defTabSz="642915">
              <a:lnSpc>
                <a:spcPct val="150000"/>
              </a:lnSpc>
              <a:defRPr/>
            </a:pPr>
            <a:r>
              <a:rPr lang="en-US" sz="1266" b="1" dirty="0">
                <a:solidFill>
                  <a:schemeClr val="bg1"/>
                </a:solidFill>
                <a:latin typeface="Fira Sans" panose="020B0503050000020004" pitchFamily="34" charset="0"/>
                <a:ea typeface="Segoe UI Black" panose="020B0A02040204020203" pitchFamily="34" charset="0"/>
                <a:cs typeface="Segoe UI Black" panose="020B0A02040204020203" pitchFamily="34" charset="0"/>
                <a:sym typeface="Helvetica Light"/>
              </a:rPr>
              <a:t>EFFICIENT, INTELLIGENT OPERATIONS</a:t>
            </a:r>
          </a:p>
          <a:p>
            <a:pPr marL="171433" lvl="1" defTabSz="642915">
              <a:lnSpc>
                <a:spcPct val="150000"/>
              </a:lnSpc>
              <a:defRPr/>
            </a:pPr>
            <a:r>
              <a:rPr lang="en-US" sz="1266" dirty="0">
                <a:solidFill>
                  <a:schemeClr val="bg1"/>
                </a:solidFill>
                <a:latin typeface="Fira Sans" panose="020B0503050000020004" pitchFamily="34" charset="0"/>
                <a:ea typeface="Open Sans" charset="0"/>
                <a:cs typeface="Segoe UI" panose="020B0502040204020203" pitchFamily="34" charset="0"/>
                <a:sym typeface="Helvetica Light"/>
              </a:rPr>
              <a:t>Make informed decisions, based on real-time data from inside your company.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3B0354-38B6-4F4C-93BA-D73FA582D762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33" b="96985" l="6436" r="95050">
                        <a14:foregroundMark x1="51485" y1="65829" x2="51485" y2="65829"/>
                        <a14:foregroundMark x1="73267" y1="69849" x2="73267" y2="69849"/>
                        <a14:foregroundMark x1="50495" y1="72864" x2="50495" y2="72864"/>
                        <a14:foregroundMark x1="78218" y1="36683" x2="78218" y2="36683"/>
                        <a14:foregroundMark x1="73267" y1="66834" x2="73267" y2="66834"/>
                        <a14:foregroundMark x1="68317" y1="58794" x2="68317" y2="58794"/>
                        <a14:foregroundMark x1="69802" y1="71357" x2="69802" y2="71357"/>
                        <a14:foregroundMark x1="69802" y1="76884" x2="69802" y2="79397"/>
                        <a14:foregroundMark x1="74257" y1="81407" x2="75743" y2="81910"/>
                        <a14:foregroundMark x1="82178" y1="80402" x2="84158" y2="76382"/>
                        <a14:foregroundMark x1="85644" y1="73367" x2="85644" y2="73367"/>
                        <a14:foregroundMark x1="83168" y1="70352" x2="81188" y2="65829"/>
                        <a14:foregroundMark x1="76238" y1="61809" x2="73762" y2="61307"/>
                        <a14:foregroundMark x1="65842" y1="60804" x2="63366" y2="61307"/>
                        <a14:foregroundMark x1="60891" y1="66834" x2="60891" y2="68342"/>
                        <a14:foregroundMark x1="73267" y1="58794" x2="73267" y2="58794"/>
                        <a14:foregroundMark x1="73267" y1="55276" x2="73267" y2="53266"/>
                        <a14:foregroundMark x1="72277" y1="50754" x2="71782" y2="47739"/>
                        <a14:foregroundMark x1="71287" y1="47236" x2="71287" y2="47236"/>
                        <a14:foregroundMark x1="73267" y1="32161" x2="73267" y2="32161"/>
                        <a14:foregroundMark x1="74752" y1="27638" x2="74752" y2="27638"/>
                        <a14:foregroundMark x1="60891" y1="19095" x2="60891" y2="19095"/>
                        <a14:foregroundMark x1="56931" y1="17588" x2="54455" y2="17588"/>
                        <a14:foregroundMark x1="40099" y1="15075" x2="37624" y2="15075"/>
                        <a14:foregroundMark x1="33663" y1="15075" x2="32178" y2="15075"/>
                        <a14:foregroundMark x1="22772" y1="15075" x2="17327" y2="16080"/>
                        <a14:foregroundMark x1="12376" y1="19598" x2="13861" y2="25628"/>
                        <a14:foregroundMark x1="17327" y1="31156" x2="18812" y2="36683"/>
                        <a14:foregroundMark x1="17327" y1="44724" x2="14851" y2="50251"/>
                        <a14:foregroundMark x1="14356" y1="53266" x2="14851" y2="60302"/>
                        <a14:foregroundMark x1="14851" y1="62312" x2="14356" y2="68844"/>
                        <a14:foregroundMark x1="11386" y1="73367" x2="11386" y2="73367"/>
                        <a14:foregroundMark x1="11881" y1="77889" x2="13861" y2="81910"/>
                        <a14:foregroundMark x1="15842" y1="83920" x2="17327" y2="84925"/>
                        <a14:foregroundMark x1="27723" y1="89447" x2="30693" y2="91457"/>
                        <a14:foregroundMark x1="36139" y1="91457" x2="49505" y2="91457"/>
                        <a14:foregroundMark x1="57426" y1="91457" x2="60891" y2="90955"/>
                        <a14:foregroundMark x1="64356" y1="87940" x2="67822" y2="87940"/>
                        <a14:foregroundMark x1="78218" y1="80905" x2="80693" y2="80402"/>
                        <a14:foregroundMark x1="85644" y1="71859" x2="90099" y2="62814"/>
                        <a14:foregroundMark x1="91089" y1="51256" x2="91089" y2="48744"/>
                        <a14:foregroundMark x1="90099" y1="36181" x2="90099" y2="36181"/>
                        <a14:foregroundMark x1="88614" y1="26633" x2="86634" y2="21608"/>
                        <a14:foregroundMark x1="81683" y1="16583" x2="81683" y2="16583"/>
                        <a14:foregroundMark x1="81188" y1="15075" x2="81188" y2="15075"/>
                        <a14:foregroundMark x1="69802" y1="12563" x2="66832" y2="13065"/>
                        <a14:foregroundMark x1="57426" y1="12563" x2="54950" y2="13065"/>
                        <a14:foregroundMark x1="40594" y1="12060" x2="39109" y2="12060"/>
                        <a14:foregroundMark x1="29208" y1="9045" x2="26238" y2="9045"/>
                        <a14:foregroundMark x1="18812" y1="7035" x2="18812" y2="7035"/>
                        <a14:foregroundMark x1="12871" y1="8543" x2="12871" y2="10050"/>
                        <a14:foregroundMark x1="12871" y1="11055" x2="11881" y2="12563"/>
                        <a14:foregroundMark x1="9406" y1="15578" x2="8416" y2="19095"/>
                        <a14:foregroundMark x1="7426" y1="20603" x2="7426" y2="24623"/>
                        <a14:foregroundMark x1="6931" y1="28643" x2="6931" y2="31658"/>
                        <a14:foregroundMark x1="6436" y1="37688" x2="6436" y2="37688"/>
                        <a14:foregroundMark x1="6436" y1="41206" x2="6931" y2="43216"/>
                        <a14:foregroundMark x1="8911" y1="46734" x2="9901" y2="48241"/>
                        <a14:foregroundMark x1="9901" y1="50251" x2="9901" y2="56784"/>
                        <a14:foregroundMark x1="9901" y1="57286" x2="9901" y2="57286"/>
                        <a14:foregroundMark x1="10396" y1="59799" x2="12376" y2="64824"/>
                        <a14:foregroundMark x1="17822" y1="69347" x2="20792" y2="73367"/>
                        <a14:foregroundMark x1="23762" y1="73367" x2="25248" y2="73869"/>
                        <a14:foregroundMark x1="26238" y1="70352" x2="28713" y2="62312"/>
                        <a14:foregroundMark x1="35149" y1="46734" x2="36634" y2="46231"/>
                        <a14:foregroundMark x1="36634" y1="40704" x2="36634" y2="38191"/>
                        <a14:foregroundMark x1="32673" y1="26131" x2="41584" y2="23618"/>
                        <a14:foregroundMark x1="50495" y1="21106" x2="53465" y2="20603"/>
                        <a14:foregroundMark x1="54455" y1="18593" x2="56436" y2="18593"/>
                        <a14:foregroundMark x1="60891" y1="18593" x2="63861" y2="23116"/>
                        <a14:foregroundMark x1="64851" y1="23116" x2="69802" y2="30151"/>
                        <a14:foregroundMark x1="70297" y1="33166" x2="70297" y2="41206"/>
                        <a14:foregroundMark x1="77723" y1="32161" x2="81188" y2="22613"/>
                        <a14:foregroundMark x1="81683" y1="16583" x2="81683" y2="16583"/>
                        <a14:foregroundMark x1="82178" y1="16080" x2="85644" y2="20101"/>
                        <a14:foregroundMark x1="85644" y1="26633" x2="88119" y2="37186"/>
                        <a14:foregroundMark x1="88119" y1="41709" x2="88119" y2="48744"/>
                        <a14:foregroundMark x1="87129" y1="49246" x2="87129" y2="49246"/>
                        <a14:foregroundMark x1="85644" y1="49246" x2="88119" y2="58794"/>
                        <a14:foregroundMark x1="89604" y1="58794" x2="91089" y2="59799"/>
                        <a14:foregroundMark x1="94059" y1="51256" x2="94059" y2="49749"/>
                        <a14:foregroundMark x1="94059" y1="47739" x2="94059" y2="43216"/>
                        <a14:foregroundMark x1="94059" y1="33166" x2="94059" y2="29648"/>
                        <a14:foregroundMark x1="94059" y1="24623" x2="94059" y2="24623"/>
                        <a14:foregroundMark x1="85149" y1="91960" x2="85149" y2="91960"/>
                        <a14:foregroundMark x1="86139" y1="90452" x2="87624" y2="84925"/>
                        <a14:foregroundMark x1="87624" y1="82915" x2="87624" y2="82915"/>
                        <a14:foregroundMark x1="87624" y1="80905" x2="87624" y2="80905"/>
                        <a14:foregroundMark x1="89109" y1="78894" x2="89109" y2="78894"/>
                        <a14:foregroundMark x1="87129" y1="88945" x2="79703" y2="92965"/>
                        <a14:foregroundMark x1="74752" y1="92965" x2="72277" y2="92462"/>
                        <a14:foregroundMark x1="63366" y1="88945" x2="60396" y2="88945"/>
                        <a14:foregroundMark x1="50495" y1="86935" x2="49010" y2="86935"/>
                        <a14:foregroundMark x1="41584" y1="84422" x2="39604" y2="84422"/>
                        <a14:foregroundMark x1="10396" y1="93467" x2="10396" y2="93467"/>
                        <a14:foregroundMark x1="10396" y1="93467" x2="10396" y2="93467"/>
                        <a14:foregroundMark x1="13861" y1="94472" x2="15842" y2="94472"/>
                        <a14:foregroundMark x1="18317" y1="94472" x2="22277" y2="94975"/>
                        <a14:foregroundMark x1="36139" y1="96985" x2="40099" y2="96985"/>
                        <a14:foregroundMark x1="48515" y1="87437" x2="49505" y2="85930"/>
                        <a14:foregroundMark x1="51980" y1="83920" x2="51980" y2="83920"/>
                        <a14:foregroundMark x1="54950" y1="82915" x2="54950" y2="82915"/>
                        <a14:foregroundMark x1="38119" y1="39698" x2="38119" y2="39698"/>
                        <a14:foregroundMark x1="38614" y1="38693" x2="44059" y2="39698"/>
                        <a14:foregroundMark x1="46040" y1="39698" x2="51980" y2="44724"/>
                        <a14:foregroundMark x1="55446" y1="45226" x2="56931" y2="45226"/>
                        <a14:foregroundMark x1="55941" y1="28643" x2="54455" y2="31156"/>
                        <a14:foregroundMark x1="65347" y1="42211" x2="65347" y2="42211"/>
                        <a14:foregroundMark x1="63366" y1="38693" x2="63366" y2="38693"/>
                        <a14:foregroundMark x1="60891" y1="37186" x2="60891" y2="37186"/>
                        <a14:foregroundMark x1="60396" y1="38693" x2="60396" y2="41206"/>
                        <a14:foregroundMark x1="58416" y1="42211" x2="58416" y2="42211"/>
                        <a14:foregroundMark x1="53960" y1="57286" x2="53960" y2="57286"/>
                        <a14:foregroundMark x1="53960" y1="56784" x2="52475" y2="59296"/>
                        <a14:foregroundMark x1="41089" y1="51759" x2="41089" y2="51759"/>
                        <a14:foregroundMark x1="90099" y1="16583" x2="90099" y2="16583"/>
                        <a14:foregroundMark x1="89604" y1="14070" x2="89604" y2="14070"/>
                        <a14:foregroundMark x1="89604" y1="13065" x2="89604" y2="13065"/>
                        <a14:foregroundMark x1="92574" y1="58291" x2="92574" y2="58291"/>
                        <a14:foregroundMark x1="95050" y1="65829" x2="95050" y2="65829"/>
                        <a14:backgroundMark x1="96535" y1="5528" x2="96535" y2="5528"/>
                        <a14:backgroundMark x1="97525" y1="94975" x2="97525" y2="94975"/>
                        <a14:backgroundMark x1="1485" y1="96482" x2="1485" y2="96482"/>
                      </a14:backgroundRemoval>
                    </a14:imgEffect>
                    <a14:imgEffect>
                      <a14:saturation sat="3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5705" y="1754639"/>
            <a:ext cx="1575659" cy="16292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B05F358-A79D-4956-9E92-756BF0A86AF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40BB9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82" b="93204" l="6635" r="93839">
                        <a14:foregroundMark x1="43128" y1="53398" x2="43128" y2="53398"/>
                        <a14:foregroundMark x1="52607" y1="48058" x2="52607" y2="48058"/>
                        <a14:foregroundMark x1="53081" y1="42233" x2="53081" y2="42233"/>
                        <a14:foregroundMark x1="51185" y1="34951" x2="51185" y2="34951"/>
                        <a14:foregroundMark x1="48341" y1="26699" x2="48341" y2="25243"/>
                        <a14:foregroundMark x1="45972" y1="22816" x2="43128" y2="21359"/>
                        <a14:foregroundMark x1="30332" y1="16990" x2="30332" y2="16990"/>
                        <a14:foregroundMark x1="27014" y1="16990" x2="25592" y2="18447"/>
                        <a14:foregroundMark x1="24171" y1="22816" x2="25118" y2="32524"/>
                        <a14:foregroundMark x1="26066" y1="36893" x2="26540" y2="42718"/>
                        <a14:foregroundMark x1="24171" y1="51456" x2="24171" y2="59223"/>
                        <a14:foregroundMark x1="24171" y1="60194" x2="22275" y2="64078"/>
                        <a14:foregroundMark x1="18957" y1="65534" x2="18483" y2="70874"/>
                        <a14:foregroundMark x1="18483" y1="73301" x2="19905" y2="77670"/>
                        <a14:foregroundMark x1="21327" y1="79126" x2="30332" y2="81068"/>
                        <a14:foregroundMark x1="36967" y1="82524" x2="39336" y2="83495"/>
                        <a14:foregroundMark x1="41706" y1="83495" x2="48341" y2="84466"/>
                        <a14:foregroundMark x1="56398" y1="88350" x2="63981" y2="91262"/>
                        <a14:foregroundMark x1="65403" y1="91262" x2="72038" y2="93204"/>
                        <a14:foregroundMark x1="77725" y1="93689" x2="80569" y2="93689"/>
                        <a14:foregroundMark x1="81517" y1="93689" x2="84360" y2="91262"/>
                        <a14:foregroundMark x1="85782" y1="90291" x2="86730" y2="88835"/>
                        <a14:foregroundMark x1="88152" y1="74272" x2="88152" y2="74272"/>
                        <a14:foregroundMark x1="90995" y1="65534" x2="87204" y2="44660"/>
                        <a14:foregroundMark x1="84360" y1="39806" x2="84360" y2="39806"/>
                        <a14:foregroundMark x1="82464" y1="33010" x2="80569" y2="30097"/>
                        <a14:foregroundMark x1="72038" y1="19903" x2="72038" y2="19903"/>
                        <a14:foregroundMark x1="72038" y1="16505" x2="74408" y2="16019"/>
                        <a14:foregroundMark x1="78673" y1="14563" x2="80095" y2="14563"/>
                        <a14:foregroundMark x1="81517" y1="12136" x2="84360" y2="12136"/>
                        <a14:foregroundMark x1="86256" y1="12136" x2="88626" y2="14563"/>
                        <a14:foregroundMark x1="89573" y1="16990" x2="89573" y2="20874"/>
                        <a14:foregroundMark x1="89573" y1="23786" x2="87678" y2="28155"/>
                        <a14:foregroundMark x1="68720" y1="29126" x2="66825" y2="27670"/>
                        <a14:foregroundMark x1="57820" y1="16505" x2="57820" y2="16505"/>
                        <a14:foregroundMark x1="54976" y1="12136" x2="54976" y2="12136"/>
                        <a14:foregroundMark x1="54976" y1="12136" x2="52133" y2="12136"/>
                        <a14:foregroundMark x1="36493" y1="7282" x2="35071" y2="9223"/>
                        <a14:foregroundMark x1="30806" y1="9223" x2="29384" y2="9709"/>
                        <a14:foregroundMark x1="25118" y1="9709" x2="22749" y2="9709"/>
                        <a14:foregroundMark x1="19431" y1="9709" x2="18957" y2="13107"/>
                        <a14:foregroundMark x1="17062" y1="13592" x2="16588" y2="17961"/>
                        <a14:foregroundMark x1="16588" y1="17961" x2="16588" y2="19903"/>
                        <a14:foregroundMark x1="16114" y1="21845" x2="15640" y2="25728"/>
                        <a14:foregroundMark x1="7109" y1="39320" x2="7109" y2="39320"/>
                        <a14:foregroundMark x1="93839" y1="44175" x2="93839" y2="44175"/>
                        <a14:foregroundMark x1="54502" y1="49515" x2="54502" y2="49515"/>
                        <a14:foregroundMark x1="48815" y1="42233" x2="48815" y2="42233"/>
                        <a14:foregroundMark x1="60190" y1="32524" x2="60190" y2="32524"/>
                        <a14:foregroundMark x1="63033" y1="38350" x2="63033" y2="38350"/>
                        <a14:foregroundMark x1="64455" y1="39320" x2="67299" y2="45146"/>
                        <a14:foregroundMark x1="67299" y1="47573" x2="67299" y2="49515"/>
                        <a14:foregroundMark x1="67299" y1="51456" x2="66825" y2="55340"/>
                        <a14:foregroundMark x1="66351" y1="56311" x2="66825" y2="58738"/>
                        <a14:foregroundMark x1="64455" y1="62621" x2="62559" y2="64078"/>
                        <a14:foregroundMark x1="56398" y1="64563" x2="54502" y2="70388"/>
                        <a14:foregroundMark x1="44550" y1="71359" x2="40758" y2="71359"/>
                        <a14:foregroundMark x1="40284" y1="71359" x2="35071" y2="62621"/>
                        <a14:foregroundMark x1="34597" y1="60680" x2="34597" y2="60680"/>
                        <a14:foregroundMark x1="33175" y1="60194" x2="33175" y2="58738"/>
                        <a14:foregroundMark x1="30332" y1="49029" x2="30332" y2="46117"/>
                        <a14:foregroundMark x1="30332" y1="42233" x2="30332" y2="42233"/>
                        <a14:foregroundMark x1="30806" y1="40777" x2="33649" y2="40777"/>
                        <a14:foregroundMark x1="36967" y1="37864" x2="38389" y2="37379"/>
                        <a14:foregroundMark x1="41706" y1="35437" x2="44076" y2="35437"/>
                        <a14:foregroundMark x1="38389" y1="50000" x2="38389" y2="50000"/>
                        <a14:foregroundMark x1="50237" y1="61650" x2="50237" y2="61650"/>
                        <a14:backgroundMark x1="2844" y1="10194" x2="2844" y2="10194"/>
                        <a14:backgroundMark x1="2370" y1="26699" x2="2370" y2="29126"/>
                        <a14:backgroundMark x1="1422" y1="63107" x2="1422" y2="63107"/>
                        <a14:backgroundMark x1="3791" y1="95146" x2="3791" y2="95146"/>
                      </a14:backgroundRemoval>
                    </a14:imgEffect>
                    <a14:imgEffect>
                      <a14:saturation sat="2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05959" y="1754640"/>
            <a:ext cx="1589936" cy="16292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E92A235-0DFC-4BCA-B6F0-95E05DD4AD20}"/>
              </a:ext>
            </a:extLst>
          </p:cNvPr>
          <p:cNvPicPr>
            <a:picLocks noChangeAspect="1"/>
          </p:cNvPicPr>
          <p:nvPr/>
        </p:nvPicPr>
        <p:blipFill>
          <a:blip r:embed="rId6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73" b="94608" l="4808" r="92308">
                        <a14:foregroundMark x1="27885" y1="27941" x2="27885" y2="27941"/>
                        <a14:foregroundMark x1="26442" y1="27451" x2="23558" y2="25490"/>
                        <a14:foregroundMark x1="16346" y1="19608" x2="22115" y2="19608"/>
                        <a14:foregroundMark x1="54808" y1="16176" x2="58173" y2="16176"/>
                        <a14:foregroundMark x1="60096" y1="16176" x2="61538" y2="15686"/>
                        <a14:foregroundMark x1="64904" y1="15196" x2="68750" y2="15196"/>
                        <a14:foregroundMark x1="74038" y1="16176" x2="77885" y2="18137"/>
                        <a14:foregroundMark x1="79808" y1="21569" x2="81731" y2="31373"/>
                        <a14:foregroundMark x1="81731" y1="33333" x2="81731" y2="35294"/>
                        <a14:foregroundMark x1="80288" y1="39216" x2="80288" y2="45588"/>
                        <a14:foregroundMark x1="79327" y1="55882" x2="76442" y2="65686"/>
                        <a14:foregroundMark x1="57212" y1="47059" x2="57212" y2="47059"/>
                        <a14:foregroundMark x1="56731" y1="46078" x2="56731" y2="42647"/>
                        <a14:foregroundMark x1="51442" y1="30392" x2="51442" y2="30392"/>
                        <a14:foregroundMark x1="51442" y1="30392" x2="51442" y2="30392"/>
                        <a14:foregroundMark x1="40865" y1="30392" x2="40865" y2="30392"/>
                        <a14:foregroundMark x1="39423" y1="25000" x2="36538" y2="26961"/>
                        <a14:foregroundMark x1="33654" y1="27941" x2="33654" y2="34804"/>
                        <a14:foregroundMark x1="31250" y1="35784" x2="30288" y2="43137"/>
                        <a14:foregroundMark x1="28846" y1="45098" x2="22596" y2="51471"/>
                        <a14:foregroundMark x1="20673" y1="52451" x2="20192" y2="54902"/>
                        <a14:foregroundMark x1="19712" y1="55882" x2="19712" y2="62255"/>
                        <a14:foregroundMark x1="19712" y1="66176" x2="19712" y2="67647"/>
                        <a14:foregroundMark x1="18269" y1="69118" x2="18269" y2="75490"/>
                        <a14:foregroundMark x1="20192" y1="78922" x2="22596" y2="81373"/>
                        <a14:foregroundMark x1="23077" y1="83333" x2="25481" y2="85784"/>
                        <a14:foregroundMark x1="34135" y1="84314" x2="36538" y2="84314"/>
                        <a14:foregroundMark x1="36538" y1="83333" x2="36538" y2="83333"/>
                        <a14:foregroundMark x1="26923" y1="76471" x2="25962" y2="70588"/>
                        <a14:foregroundMark x1="25962" y1="61765" x2="25962" y2="59314"/>
                        <a14:foregroundMark x1="18269" y1="50000" x2="16346" y2="47059"/>
                        <a14:foregroundMark x1="13942" y1="37745" x2="13942" y2="37745"/>
                        <a14:foregroundMark x1="11058" y1="30392" x2="11058" y2="30392"/>
                        <a14:foregroundMark x1="11058" y1="25490" x2="12019" y2="23529"/>
                        <a14:foregroundMark x1="15385" y1="19608" x2="17308" y2="18137"/>
                        <a14:foregroundMark x1="20673" y1="14216" x2="23077" y2="14216"/>
                        <a14:foregroundMark x1="25481" y1="12745" x2="27404" y2="12745"/>
                        <a14:foregroundMark x1="29808" y1="12745" x2="32212" y2="12745"/>
                        <a14:foregroundMark x1="37981" y1="10784" x2="42788" y2="10784"/>
                        <a14:foregroundMark x1="51442" y1="8333" x2="57692" y2="8824"/>
                        <a14:foregroundMark x1="66827" y1="9314" x2="70673" y2="9804"/>
                        <a14:foregroundMark x1="73558" y1="9804" x2="75000" y2="10784"/>
                        <a14:foregroundMark x1="78846" y1="11275" x2="82212" y2="13235"/>
                        <a14:foregroundMark x1="83654" y1="13725" x2="86538" y2="20098"/>
                        <a14:foregroundMark x1="86538" y1="24020" x2="86538" y2="31863"/>
                        <a14:foregroundMark x1="86538" y1="33824" x2="86538" y2="39706"/>
                        <a14:foregroundMark x1="89904" y1="45098" x2="91346" y2="48039"/>
                        <a14:foregroundMark x1="91346" y1="49510" x2="92308" y2="53431"/>
                        <a14:foregroundMark x1="91827" y1="61275" x2="91827" y2="61275"/>
                        <a14:foregroundMark x1="76923" y1="95098" x2="76923" y2="95098"/>
                        <a14:foregroundMark x1="30769" y1="85784" x2="30769" y2="85784"/>
                        <a14:foregroundMark x1="38942" y1="92647" x2="38942" y2="92647"/>
                        <a14:foregroundMark x1="39423" y1="92157" x2="39423" y2="92157"/>
                        <a14:foregroundMark x1="12981" y1="89216" x2="12981" y2="89216"/>
                        <a14:foregroundMark x1="12500" y1="88725" x2="14423" y2="81373"/>
                        <a14:foregroundMark x1="14904" y1="74020" x2="15385" y2="70588"/>
                        <a14:foregroundMark x1="15385" y1="64706" x2="15385" y2="61275"/>
                        <a14:foregroundMark x1="13462" y1="56373" x2="12981" y2="52941"/>
                        <a14:foregroundMark x1="9135" y1="48529" x2="8654" y2="47059"/>
                        <a14:foregroundMark x1="9135" y1="39706" x2="10096" y2="37255"/>
                        <a14:foregroundMark x1="9615" y1="12255" x2="9615" y2="12255"/>
                        <a14:foregroundMark x1="9615" y1="12255" x2="9615" y2="12255"/>
                        <a14:foregroundMark x1="22596" y1="7353" x2="22596" y2="7353"/>
                        <a14:foregroundMark x1="22596" y1="7353" x2="24519" y2="7353"/>
                        <a14:foregroundMark x1="52404" y1="6373" x2="55288" y2="6373"/>
                        <a14:foregroundMark x1="57692" y1="6373" x2="60096" y2="6373"/>
                        <a14:foregroundMark x1="84615" y1="6373" x2="84615" y2="6373"/>
                        <a14:foregroundMark x1="9135" y1="12745" x2="10577" y2="12745"/>
                        <a14:foregroundMark x1="12500" y1="12255" x2="13942" y2="12255"/>
                        <a14:foregroundMark x1="13942" y1="12255" x2="13942" y2="12255"/>
                        <a14:foregroundMark x1="8173" y1="21078" x2="8173" y2="21078"/>
                        <a14:foregroundMark x1="7212" y1="21078" x2="7212" y2="23529"/>
                        <a14:foregroundMark x1="4808" y1="24020" x2="4808" y2="24020"/>
                        <a14:foregroundMark x1="50481" y1="38725" x2="50481" y2="38725"/>
                        <a14:foregroundMark x1="64423" y1="36765" x2="64423" y2="36765"/>
                        <a14:foregroundMark x1="64423" y1="40196" x2="64423" y2="44118"/>
                        <a14:foregroundMark x1="64423" y1="45588" x2="64423" y2="49510"/>
                        <a14:foregroundMark x1="63942" y1="50980" x2="58654" y2="53431"/>
                        <a14:foregroundMark x1="30288" y1="53431" x2="30288" y2="53431"/>
                        <a14:foregroundMark x1="29808" y1="57353" x2="32212" y2="61765"/>
                        <a14:foregroundMark x1="39423" y1="63725" x2="39423" y2="63725"/>
                        <a14:foregroundMark x1="43750" y1="61275" x2="49519" y2="61275"/>
                        <a14:foregroundMark x1="52404" y1="61275" x2="54327" y2="63235"/>
                        <a14:foregroundMark x1="57212" y1="63235" x2="57212" y2="63235"/>
                        <a14:foregroundMark x1="58654" y1="63235" x2="56731" y2="58333"/>
                        <a14:foregroundMark x1="50481" y1="50980" x2="50481" y2="50980"/>
                        <a14:foregroundMark x1="47115" y1="43137" x2="47115" y2="43137"/>
                        <a14:foregroundMark x1="47115" y1="40686" x2="47115" y2="40686"/>
                        <a14:foregroundMark x1="47115" y1="33824" x2="47115" y2="33824"/>
                        <a14:foregroundMark x1="46154" y1="29412" x2="46154" y2="29412"/>
                        <a14:foregroundMark x1="46154" y1="28431" x2="56250" y2="28922"/>
                        <a14:foregroundMark x1="56731" y1="28922" x2="58173" y2="28922"/>
                        <a14:foregroundMark x1="58654" y1="29412" x2="58654" y2="31863"/>
                        <a14:foregroundMark x1="37981" y1="44118" x2="37981" y2="44118"/>
                        <a14:foregroundMark x1="38942" y1="45098" x2="45192" y2="47549"/>
                        <a14:foregroundMark x1="46154" y1="45098" x2="46154" y2="45098"/>
                        <a14:foregroundMark x1="45192" y1="40196" x2="45192" y2="40196"/>
                        <a14:foregroundMark x1="45673" y1="38725" x2="51923" y2="39216"/>
                        <a14:foregroundMark x1="54327" y1="39216" x2="56250" y2="39216"/>
                        <a14:foregroundMark x1="57212" y1="39216" x2="57212" y2="39216"/>
                        <a14:foregroundMark x1="58654" y1="36765" x2="56731" y2="36765"/>
                        <a14:foregroundMark x1="43269" y1="48039" x2="44231" y2="50000"/>
                        <a14:foregroundMark x1="44231" y1="50000" x2="44231" y2="50000"/>
                        <a14:foregroundMark x1="47596" y1="50490" x2="53365" y2="47059"/>
                        <a14:foregroundMark x1="53365" y1="47059" x2="55288" y2="46569"/>
                        <a14:foregroundMark x1="55288" y1="50490" x2="55288" y2="52451"/>
                      </a14:backgroundRemoval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69722" y="1754640"/>
            <a:ext cx="1582696" cy="16292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98756B9-9396-45D1-A0BC-C76C214B0EDC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rgbClr val="40BB9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173" b="94712" l="7619" r="92381">
                        <a14:foregroundMark x1="12857" y1="13942" x2="12857" y2="13942"/>
                        <a14:foregroundMark x1="11905" y1="12981" x2="11905" y2="12981"/>
                        <a14:foregroundMark x1="14286" y1="11538" x2="15714" y2="11538"/>
                        <a14:foregroundMark x1="17143" y1="11058" x2="18571" y2="11058"/>
                        <a14:foregroundMark x1="20952" y1="10577" x2="22381" y2="10577"/>
                        <a14:foregroundMark x1="24286" y1="10577" x2="26667" y2="10577"/>
                        <a14:foregroundMark x1="30000" y1="10577" x2="33810" y2="10577"/>
                        <a14:foregroundMark x1="35238" y1="10577" x2="43333" y2="10577"/>
                        <a14:foregroundMark x1="45238" y1="10577" x2="45238" y2="10577"/>
                        <a14:foregroundMark x1="49524" y1="10577" x2="53810" y2="10577"/>
                        <a14:foregroundMark x1="58571" y1="10577" x2="63333" y2="11058"/>
                        <a14:foregroundMark x1="65714" y1="12500" x2="68095" y2="12500"/>
                        <a14:foregroundMark x1="75238" y1="12500" x2="80476" y2="13462"/>
                        <a14:foregroundMark x1="81429" y1="13462" x2="85238" y2="14423"/>
                        <a14:foregroundMark x1="86667" y1="14423" x2="90476" y2="16346"/>
                        <a14:foregroundMark x1="90476" y1="18750" x2="90000" y2="24038"/>
                        <a14:foregroundMark x1="89048" y1="25962" x2="89048" y2="30769"/>
                        <a14:foregroundMark x1="86667" y1="33654" x2="86667" y2="39904"/>
                        <a14:foregroundMark x1="86667" y1="40385" x2="88095" y2="42788"/>
                        <a14:foregroundMark x1="88095" y1="42788" x2="90000" y2="46635"/>
                        <a14:foregroundMark x1="90000" y1="49038" x2="90000" y2="54327"/>
                        <a14:foregroundMark x1="90000" y1="57692" x2="90000" y2="57692"/>
                        <a14:foregroundMark x1="90000" y1="58654" x2="90000" y2="58654"/>
                        <a14:foregroundMark x1="90000" y1="59135" x2="90000" y2="59135"/>
                        <a14:foregroundMark x1="66667" y1="36058" x2="66667" y2="36058"/>
                        <a14:foregroundMark x1="65238" y1="34615" x2="63810" y2="33173"/>
                        <a14:foregroundMark x1="46190" y1="24038" x2="44762" y2="24038"/>
                        <a14:foregroundMark x1="39524" y1="24038" x2="37143" y2="25481"/>
                        <a14:foregroundMark x1="18095" y1="25481" x2="16190" y2="26923"/>
                        <a14:foregroundMark x1="16190" y1="27404" x2="16190" y2="31250"/>
                        <a14:foregroundMark x1="16190" y1="34615" x2="17619" y2="38462"/>
                        <a14:foregroundMark x1="17619" y1="40385" x2="18571" y2="44712"/>
                        <a14:foregroundMark x1="18095" y1="51923" x2="17619" y2="57692"/>
                        <a14:foregroundMark x1="17619" y1="60577" x2="17143" y2="64423"/>
                        <a14:foregroundMark x1="15238" y1="66346" x2="12857" y2="73077"/>
                        <a14:foregroundMark x1="11429" y1="75481" x2="10952" y2="81731"/>
                        <a14:foregroundMark x1="10952" y1="82212" x2="10952" y2="85096"/>
                        <a14:foregroundMark x1="10952" y1="85096" x2="10952" y2="85096"/>
                        <a14:foregroundMark x1="12381" y1="93750" x2="12381" y2="93750"/>
                        <a14:foregroundMark x1="20000" y1="92308" x2="20000" y2="92308"/>
                        <a14:foregroundMark x1="27143" y1="94231" x2="29524" y2="94712"/>
                        <a14:foregroundMark x1="33810" y1="94712" x2="36667" y2="93269"/>
                        <a14:foregroundMark x1="37619" y1="92788" x2="42381" y2="92788"/>
                        <a14:foregroundMark x1="44286" y1="92788" x2="45714" y2="92788"/>
                        <a14:foregroundMark x1="93333" y1="82692" x2="93333" y2="82692"/>
                        <a14:foregroundMark x1="65714" y1="93269" x2="65714" y2="93269"/>
                        <a14:foregroundMark x1="77619" y1="95673" x2="77619" y2="95673"/>
                        <a14:foregroundMark x1="38095" y1="85096" x2="38095" y2="85096"/>
                        <a14:foregroundMark x1="8095" y1="58654" x2="8095" y2="58654"/>
                        <a14:foregroundMark x1="49048" y1="8173" x2="49048" y2="8173"/>
                        <a14:foregroundMark x1="56190" y1="42308" x2="56190" y2="42308"/>
                        <a14:foregroundMark x1="48095" y1="43269" x2="48095" y2="43269"/>
                        <a14:foregroundMark x1="45714" y1="30288" x2="45714" y2="30288"/>
                        <a14:foregroundMark x1="32381" y1="38462" x2="31429" y2="39904"/>
                        <a14:foregroundMark x1="31429" y1="40385" x2="31905" y2="44231"/>
                        <a14:foregroundMark x1="32381" y1="44712" x2="33333" y2="56250"/>
                        <a14:foregroundMark x1="42381" y1="57212" x2="42381" y2="57212"/>
                        <a14:foregroundMark x1="47619" y1="55769" x2="52381" y2="55769"/>
                        <a14:foregroundMark x1="55714" y1="54808" x2="62381" y2="60096"/>
                        <a14:foregroundMark x1="63810" y1="64423" x2="63810" y2="64423"/>
                      </a14:backgroundRemoval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48641" y="1754640"/>
            <a:ext cx="1567185" cy="16292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26013DB-476F-494F-B6CD-1CD8E696F35E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8654" b="93750" l="4762" r="94762">
                        <a14:foregroundMark x1="35238" y1="18750" x2="35238" y2="18750"/>
                        <a14:foregroundMark x1="33333" y1="18750" x2="28571" y2="19231"/>
                        <a14:foregroundMark x1="25714" y1="19231" x2="25714" y2="19231"/>
                        <a14:foregroundMark x1="23810" y1="26923" x2="23810" y2="31250"/>
                        <a14:foregroundMark x1="23333" y1="35096" x2="22857" y2="40385"/>
                        <a14:foregroundMark x1="20000" y1="49519" x2="20000" y2="53365"/>
                        <a14:foregroundMark x1="19048" y1="58654" x2="18571" y2="63462"/>
                        <a14:foregroundMark x1="18095" y1="69231" x2="18095" y2="72596"/>
                        <a14:foregroundMark x1="18095" y1="75000" x2="18095" y2="77885"/>
                        <a14:foregroundMark x1="15714" y1="83173" x2="15238" y2="85577"/>
                        <a14:foregroundMark x1="11905" y1="88942" x2="11905" y2="88942"/>
                        <a14:foregroundMark x1="15238" y1="90385" x2="22857" y2="90865"/>
                        <a14:foregroundMark x1="27143" y1="90865" x2="33333" y2="90865"/>
                        <a14:foregroundMark x1="41429" y1="90865" x2="47143" y2="90865"/>
                        <a14:foregroundMark x1="56190" y1="90865" x2="59048" y2="90865"/>
                        <a14:foregroundMark x1="67143" y1="90865" x2="70952" y2="90865"/>
                        <a14:foregroundMark x1="73333" y1="88942" x2="75714" y2="88942"/>
                        <a14:foregroundMark x1="78571" y1="86538" x2="80952" y2="85096"/>
                        <a14:foregroundMark x1="83333" y1="79327" x2="85238" y2="77404"/>
                        <a14:foregroundMark x1="85714" y1="74038" x2="87143" y2="69712"/>
                        <a14:foregroundMark x1="87143" y1="61058" x2="87143" y2="59615"/>
                        <a14:foregroundMark x1="87619" y1="54327" x2="89524" y2="49038"/>
                        <a14:foregroundMark x1="87619" y1="42788" x2="87143" y2="40865"/>
                        <a14:foregroundMark x1="83810" y1="31250" x2="83810" y2="31250"/>
                        <a14:foregroundMark x1="84286" y1="25962" x2="84286" y2="25962"/>
                        <a14:foregroundMark x1="84762" y1="20192" x2="84762" y2="20192"/>
                        <a14:foregroundMark x1="81905" y1="16827" x2="79524" y2="16827"/>
                        <a14:foregroundMark x1="69524" y1="16827" x2="64762" y2="18269"/>
                        <a14:foregroundMark x1="58095" y1="19712" x2="52857" y2="19712"/>
                        <a14:foregroundMark x1="39048" y1="17308" x2="39048" y2="17308"/>
                        <a14:foregroundMark x1="37619" y1="17308" x2="35238" y2="16827"/>
                        <a14:foregroundMark x1="19524" y1="12981" x2="17143" y2="12981"/>
                        <a14:foregroundMark x1="15714" y1="13942" x2="15714" y2="15385"/>
                        <a14:foregroundMark x1="15714" y1="16346" x2="15238" y2="20192"/>
                        <a14:foregroundMark x1="13810" y1="23077" x2="12381" y2="30288"/>
                        <a14:foregroundMark x1="11429" y1="34615" x2="12381" y2="41346"/>
                        <a14:foregroundMark x1="12381" y1="44231" x2="13810" y2="52404"/>
                        <a14:foregroundMark x1="14762" y1="55288" x2="15238" y2="58654"/>
                        <a14:foregroundMark x1="15238" y1="61538" x2="15238" y2="65865"/>
                        <a14:foregroundMark x1="59048" y1="75000" x2="59048" y2="75000"/>
                        <a14:foregroundMark x1="59048" y1="76442" x2="59048" y2="77885"/>
                        <a14:foregroundMark x1="51905" y1="78365" x2="51905" y2="78365"/>
                        <a14:foregroundMark x1="59524" y1="79808" x2="64286" y2="80769"/>
                        <a14:foregroundMark x1="66667" y1="80769" x2="72857" y2="81731"/>
                        <a14:foregroundMark x1="76190" y1="81731" x2="76190" y2="81731"/>
                        <a14:foregroundMark x1="77619" y1="76442" x2="80000" y2="72596"/>
                        <a14:foregroundMark x1="80000" y1="66346" x2="80000" y2="64904"/>
                        <a14:foregroundMark x1="79524" y1="59615" x2="79524" y2="57692"/>
                        <a14:foregroundMark x1="79524" y1="55288" x2="79524" y2="52404"/>
                        <a14:foregroundMark x1="79524" y1="47115" x2="79524" y2="44231"/>
                        <a14:foregroundMark x1="73810" y1="35096" x2="73810" y2="31731"/>
                        <a14:foregroundMark x1="72857" y1="28846" x2="72857" y2="28846"/>
                        <a14:foregroundMark x1="70000" y1="28365" x2="70000" y2="28365"/>
                        <a14:foregroundMark x1="68095" y1="25962" x2="68095" y2="25962"/>
                        <a14:foregroundMark x1="60476" y1="24519" x2="60476" y2="24519"/>
                        <a14:foregroundMark x1="56667" y1="19231" x2="56667" y2="19231"/>
                        <a14:foregroundMark x1="53333" y1="15865" x2="53333" y2="15865"/>
                        <a14:foregroundMark x1="49524" y1="14904" x2="47619" y2="14904"/>
                        <a14:foregroundMark x1="44286" y1="14423" x2="44286" y2="14423"/>
                        <a14:foregroundMark x1="36190" y1="12981" x2="36190" y2="12981"/>
                        <a14:foregroundMark x1="29048" y1="12500" x2="29048" y2="12500"/>
                        <a14:foregroundMark x1="11905" y1="14423" x2="11905" y2="14423"/>
                        <a14:foregroundMark x1="7143" y1="22596" x2="7143" y2="24519"/>
                        <a14:foregroundMark x1="8095" y1="54327" x2="8095" y2="54327"/>
                        <a14:foregroundMark x1="6190" y1="68750" x2="9048" y2="69231"/>
                        <a14:foregroundMark x1="10952" y1="75481" x2="10952" y2="77404"/>
                        <a14:foregroundMark x1="30952" y1="84135" x2="30952" y2="84135"/>
                        <a14:foregroundMark x1="47619" y1="81250" x2="47619" y2="81250"/>
                        <a14:foregroundMark x1="74286" y1="80288" x2="74286" y2="80288"/>
                        <a14:foregroundMark x1="85238" y1="85096" x2="85238" y2="85096"/>
                        <a14:foregroundMark x1="85238" y1="86058" x2="85238" y2="86058"/>
                        <a14:foregroundMark x1="90476" y1="91346" x2="90476" y2="91346"/>
                        <a14:foregroundMark x1="83333" y1="93750" x2="83333" y2="93750"/>
                        <a14:foregroundMark x1="77143" y1="93269" x2="74286" y2="93269"/>
                        <a14:foregroundMark x1="63333" y1="93269" x2="60000" y2="93269"/>
                        <a14:foregroundMark x1="46667" y1="93269" x2="44762" y2="93269"/>
                        <a14:foregroundMark x1="90476" y1="77885" x2="90476" y2="77885"/>
                        <a14:foregroundMark x1="90952" y1="76923" x2="90476" y2="74038"/>
                        <a14:foregroundMark x1="88571" y1="38462" x2="88571" y2="34615"/>
                        <a14:foregroundMark x1="87619" y1="28846" x2="87619" y2="27404"/>
                        <a14:foregroundMark x1="87143" y1="21635" x2="87143" y2="20192"/>
                        <a14:foregroundMark x1="86667" y1="16346" x2="86667" y2="16346"/>
                        <a14:foregroundMark x1="85714" y1="13462" x2="83333" y2="13462"/>
                        <a14:foregroundMark x1="77619" y1="13462" x2="73333" y2="13942"/>
                        <a14:foregroundMark x1="67143" y1="13942" x2="67143" y2="13942"/>
                        <a14:foregroundMark x1="63810" y1="14423" x2="62857" y2="16827"/>
                        <a14:foregroundMark x1="90000" y1="15385" x2="90000" y2="15385"/>
                        <a14:foregroundMark x1="89524" y1="15385" x2="89524" y2="15385"/>
                        <a14:foregroundMark x1="91905" y1="25000" x2="92857" y2="28846"/>
                        <a14:foregroundMark x1="92857" y1="33654" x2="92857" y2="33654"/>
                        <a14:foregroundMark x1="93333" y1="36058" x2="94762" y2="40385"/>
                        <a14:foregroundMark x1="57619" y1="8654" x2="57619" y2="8654"/>
                        <a14:foregroundMark x1="30952" y1="55288" x2="30952" y2="55288"/>
                      </a14:backgroundRemoval>
                    </a14:imgEffect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9854" y="1754639"/>
            <a:ext cx="1567185" cy="162922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5200" cy="112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066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6110753" y="392134"/>
            <a:ext cx="5412765" cy="5762097"/>
          </a:xfrm>
          <a:noFill/>
        </p:spPr>
        <p:txBody>
          <a:bodyPr anchor="ctr">
            <a:noAutofit/>
          </a:bodyPr>
          <a:lstStyle/>
          <a:p>
            <a:pPr algn="l"/>
            <a:r>
              <a:rPr lang="en-US" sz="2200" b="1" dirty="0" smtClean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The </a:t>
            </a:r>
            <a:r>
              <a:rPr lang="en-US" sz="2200" b="1" dirty="0" smtClean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LOKA Devices</a:t>
            </a:r>
            <a:r>
              <a:rPr lang="en-US" sz="2200" b="1" dirty="0">
                <a:solidFill>
                  <a:srgbClr val="4D4D4D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/>
            </a:r>
            <a:br>
              <a:rPr lang="en-US" sz="2200" b="1" dirty="0">
                <a:solidFill>
                  <a:srgbClr val="4D4D4D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</a:br>
            <a:r>
              <a:rPr lang="en-US" sz="2200" b="1" dirty="0" smtClean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sensors </a:t>
            </a: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do readings of the surrounding environment, </a:t>
            </a:r>
            <a:r>
              <a:rPr lang="en-US" sz="2200" b="1" dirty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indoor and outdoor</a:t>
            </a: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, and data is then transmitted to the </a:t>
            </a:r>
            <a:r>
              <a:rPr lang="en-US" sz="2200" b="1" dirty="0" err="1" smtClean="0">
                <a:solidFill>
                  <a:srgbClr val="034078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IoT</a:t>
            </a:r>
            <a:r>
              <a:rPr lang="en-US" sz="2200" b="1" dirty="0" smtClean="0">
                <a:solidFill>
                  <a:srgbClr val="034078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 cloud platform, </a:t>
            </a: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using</a:t>
            </a:r>
            <a:r>
              <a:rPr lang="en-US" sz="2200" b="1" dirty="0"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 </a:t>
            </a:r>
            <a:r>
              <a:rPr lang="en-US" sz="2200" b="1" dirty="0">
                <a:solidFill>
                  <a:srgbClr val="034078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Sigfox, Bluetooth or Wi-Fi connectivity, according to your personalized </a:t>
            </a:r>
            <a:r>
              <a:rPr lang="en-US" sz="2200" b="1" dirty="0" smtClean="0">
                <a:solidFill>
                  <a:srgbClr val="034078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notifications.</a:t>
            </a:r>
            <a:r>
              <a:rPr lang="en-US" sz="2200" b="1" dirty="0">
                <a:solidFill>
                  <a:srgbClr val="034078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/>
            </a:r>
            <a:br>
              <a:rPr lang="en-US" sz="2200" b="1" dirty="0">
                <a:solidFill>
                  <a:srgbClr val="034078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</a:br>
            <a:r>
              <a:rPr lang="en-US" sz="2200" b="1" dirty="0">
                <a:solidFill>
                  <a:srgbClr val="4D4D4D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/>
            </a:r>
            <a:br>
              <a:rPr lang="en-US" sz="2200" b="1" dirty="0">
                <a:solidFill>
                  <a:srgbClr val="4D4D4D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</a:b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The data can be anything, from </a:t>
            </a:r>
            <a:r>
              <a:rPr lang="en-US" sz="2200" b="1" dirty="0">
                <a:solidFill>
                  <a:srgbClr val="034078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temperature</a:t>
            </a: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, to </a:t>
            </a:r>
            <a:r>
              <a:rPr lang="en-US" sz="2200" b="1" dirty="0">
                <a:solidFill>
                  <a:srgbClr val="034078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battery values</a:t>
            </a: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, to </a:t>
            </a:r>
            <a:r>
              <a:rPr lang="en-US" sz="2200" b="1" dirty="0">
                <a:solidFill>
                  <a:srgbClr val="034078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movement</a:t>
            </a:r>
            <a:r>
              <a:rPr lang="en-US" sz="2200" b="1" dirty="0">
                <a:solidFill>
                  <a:srgbClr val="4D4D4D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 </a:t>
            </a: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detection, and </a:t>
            </a:r>
            <a:r>
              <a:rPr lang="en-US" sz="2200" b="1" dirty="0">
                <a:solidFill>
                  <a:srgbClr val="034078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geolocation </a:t>
            </a: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information. </a:t>
            </a:r>
            <a:endParaRPr lang="pt-PT" sz="2200" b="1" dirty="0">
              <a:solidFill>
                <a:srgbClr val="001F54"/>
              </a:solidFill>
              <a:latin typeface="Fira Sans" panose="020B05030500000200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31D8FE9-6AD7-4221-908F-181F7E51C53A}"/>
              </a:ext>
            </a:extLst>
          </p:cNvPr>
          <p:cNvGrpSpPr>
            <a:grpSpLocks noChangeAspect="1"/>
          </p:cNvGrpSpPr>
          <p:nvPr/>
        </p:nvGrpSpPr>
        <p:grpSpPr>
          <a:xfrm>
            <a:off x="1890149" y="1272235"/>
            <a:ext cx="3536742" cy="3544696"/>
            <a:chOff x="2549236" y="2216727"/>
            <a:chExt cx="6802582" cy="6817880"/>
          </a:xfrm>
        </p:grpSpPr>
        <p:sp>
          <p:nvSpPr>
            <p:cNvPr id="5" name="Círculo">
              <a:extLst>
                <a:ext uri="{FF2B5EF4-FFF2-40B4-BE49-F238E27FC236}">
                  <a16:creationId xmlns:a16="http://schemas.microsoft.com/office/drawing/2014/main" id="{FD2F0213-5DB0-4A09-A9E1-8485348E2F24}"/>
                </a:ext>
              </a:extLst>
            </p:cNvPr>
            <p:cNvSpPr/>
            <p:nvPr/>
          </p:nvSpPr>
          <p:spPr>
            <a:xfrm>
              <a:off x="2549236" y="2216727"/>
              <a:ext cx="6802582" cy="6817880"/>
            </a:xfrm>
            <a:prstGeom prst="ellipse">
              <a:avLst/>
            </a:prstGeom>
            <a:solidFill>
              <a:srgbClr val="000000">
                <a:alpha val="45000"/>
              </a:srgb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4837734-C614-4B78-9143-96946A99FCFF}"/>
                </a:ext>
              </a:extLst>
            </p:cNvPr>
            <p:cNvGrpSpPr/>
            <p:nvPr/>
          </p:nvGrpSpPr>
          <p:grpSpPr>
            <a:xfrm>
              <a:off x="2736272" y="2443268"/>
              <a:ext cx="6420604" cy="6378287"/>
              <a:chOff x="2549236" y="2258525"/>
              <a:chExt cx="6794217" cy="6748556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22AA63AD-F964-44AC-8887-FFD86841238C}"/>
                  </a:ext>
                </a:extLst>
              </p:cNvPr>
              <p:cNvSpPr/>
              <p:nvPr/>
            </p:nvSpPr>
            <p:spPr>
              <a:xfrm>
                <a:off x="2549236" y="2258525"/>
                <a:ext cx="6794217" cy="6748556"/>
              </a:xfrm>
              <a:prstGeom prst="ellipse">
                <a:avLst/>
              </a:prstGeom>
              <a:solidFill>
                <a:schemeClr val="bg1"/>
              </a:solidFill>
              <a:ln w="12700" cap="flat">
                <a:solidFill>
                  <a:schemeClr val="bg1"/>
                </a:solidFill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lvl="0" indent="0" algn="ctr" defTabSz="58420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pt-PT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  <a:sym typeface="Helvetica Light"/>
                </a:endParaRPr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8D483A7F-E80C-4E5C-A938-FF0B8A03F4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96026" y="3352800"/>
                <a:ext cx="4807170" cy="4539112"/>
              </a:xfrm>
              <a:prstGeom prst="rect">
                <a:avLst/>
              </a:prstGeom>
            </p:spPr>
          </p:pic>
        </p:grp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4906" cy="11277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05720" y="5043589"/>
            <a:ext cx="1689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1282A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LOKA </a:t>
            </a:r>
            <a:r>
              <a:rPr lang="en-US" b="1" dirty="0" smtClean="0">
                <a:solidFill>
                  <a:srgbClr val="1282A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PRIMIS</a:t>
            </a: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HE DRIVER…">
            <a:extLst>
              <a:ext uri="{FF2B5EF4-FFF2-40B4-BE49-F238E27FC236}">
                <a16:creationId xmlns:a16="http://schemas.microsoft.com/office/drawing/2014/main" id="{570B1DFB-C817-4BFD-B3CB-866505C120A0}"/>
              </a:ext>
            </a:extLst>
          </p:cNvPr>
          <p:cNvSpPr/>
          <p:nvPr/>
        </p:nvSpPr>
        <p:spPr>
          <a:xfrm>
            <a:off x="988804" y="276028"/>
            <a:ext cx="1506821" cy="841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799" tIns="50799" rIns="50799" bIns="50799" anchor="ctr">
            <a:spAutoFit/>
          </a:bodyPr>
          <a:lstStyle/>
          <a:p>
            <a:pPr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>
                <a:solidFill>
                  <a:srgbClr val="000000"/>
                </a:solidFill>
                <a:latin typeface="Fira Sans" panose="020B0503050000020004" pitchFamily="34" charset="0"/>
                <a:cs typeface="Arial" panose="020B0604020202020204" pitchFamily="34" charset="0"/>
              </a:rPr>
              <a:t>Product</a:t>
            </a:r>
          </a:p>
          <a:p>
            <a:pPr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 smtClean="0">
                <a:solidFill>
                  <a:srgbClr val="F9D432"/>
                </a:solidFill>
                <a:latin typeface="Fira Sans" panose="020B0503050000020004" pitchFamily="34" charset="0"/>
                <a:cs typeface="Arial" panose="020B0604020202020204" pitchFamily="34" charset="0"/>
              </a:rPr>
              <a:t>Hardware</a:t>
            </a:r>
            <a:endParaRPr lang="en-GB" b="1" dirty="0">
              <a:solidFill>
                <a:srgbClr val="F9D432"/>
              </a:solidFill>
              <a:latin typeface="Fira Sans" panose="020B050305000002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373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6346121" y="359854"/>
            <a:ext cx="5610446" cy="5860025"/>
          </a:xfrm>
          <a:noFill/>
        </p:spPr>
        <p:txBody>
          <a:bodyPr anchor="ctr">
            <a:noAutofit/>
          </a:bodyPr>
          <a:lstStyle/>
          <a:p>
            <a:pPr algn="l"/>
            <a:r>
              <a:rPr lang="en-US" sz="2200" b="1" dirty="0" smtClean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The </a:t>
            </a:r>
            <a:r>
              <a:rPr lang="en-US" sz="2200" b="1" dirty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LOKA Device </a:t>
            </a:r>
            <a:r>
              <a:rPr lang="en-US" sz="2200" b="1" dirty="0" smtClean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Manager</a:t>
            </a:r>
            <a:br>
              <a:rPr lang="en-US" sz="2200" b="1" dirty="0" smtClean="0">
                <a:solidFill>
                  <a:srgbClr val="1282A2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</a:br>
            <a:r>
              <a:rPr lang="en-US" sz="2200" b="1" dirty="0" smtClean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interprets </a:t>
            </a: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and translates the data received from the </a:t>
            </a:r>
            <a:r>
              <a:rPr lang="en-US" sz="2200" b="1" dirty="0" smtClean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devices, </a:t>
            </a: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to present it in a user-friendly interface. </a:t>
            </a:r>
            <a:b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</a:b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/>
            </a:r>
            <a:b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</a:br>
            <a:r>
              <a:rPr lang="en-US" sz="2200" b="1" dirty="0">
                <a:solidFill>
                  <a:srgbClr val="001F54"/>
                </a:solidFill>
                <a:latin typeface="Fira Sans" panose="020B05030500000200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It enables you to track and get information on any asset, or thing, you want to monitor.​</a:t>
            </a:r>
            <a:endParaRPr lang="pt-PT" sz="2200" b="1" dirty="0">
              <a:solidFill>
                <a:srgbClr val="001F54"/>
              </a:solidFill>
              <a:latin typeface="Fira Sans" panose="020B05030500000200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988804" y="1766285"/>
            <a:ext cx="3945070" cy="2941258"/>
            <a:chOff x="8338781" y="1867069"/>
            <a:chExt cx="2798835" cy="2086679"/>
          </a:xfrm>
        </p:grpSpPr>
        <p:grpSp>
          <p:nvGrpSpPr>
            <p:cNvPr id="16" name="Group 15"/>
            <p:cNvGrpSpPr/>
            <p:nvPr/>
          </p:nvGrpSpPr>
          <p:grpSpPr>
            <a:xfrm>
              <a:off x="8338781" y="1867069"/>
              <a:ext cx="2798835" cy="2062023"/>
              <a:chOff x="5787270" y="328702"/>
              <a:chExt cx="4490161" cy="3308096"/>
            </a:xfrm>
          </p:grpSpPr>
          <p:pic>
            <p:nvPicPr>
              <p:cNvPr id="18" name="imac.png">
                <a:extLst>
                  <a:ext uri="{FF2B5EF4-FFF2-40B4-BE49-F238E27FC236}">
                    <a16:creationId xmlns:a16="http://schemas.microsoft.com/office/drawing/2014/main" id="{5CF2746F-712A-4BF8-84B3-509245150F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5787270" y="328702"/>
                <a:ext cx="4490161" cy="3308096"/>
              </a:xfrm>
              <a:prstGeom prst="rect">
                <a:avLst/>
              </a:prstGeom>
              <a:ln w="12700">
                <a:miter lim="400000"/>
              </a:ln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71469" y="471341"/>
                <a:ext cx="4103260" cy="2230607"/>
              </a:xfrm>
              <a:prstGeom prst="rect">
                <a:avLst/>
              </a:prstGeom>
            </p:spPr>
          </p:pic>
        </p:grpSp>
        <p:pic>
          <p:nvPicPr>
            <p:cNvPr id="17" name="LokaSS1.png">
              <a:extLst>
                <a:ext uri="{FF2B5EF4-FFF2-40B4-BE49-F238E27FC236}">
                  <a16:creationId xmlns:a16="http://schemas.microsoft.com/office/drawing/2014/main" id="{1BCAF833-DBC9-4E54-B14F-7F4D8A988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0348801" y="2936996"/>
              <a:ext cx="564750" cy="1016752"/>
            </a:xfrm>
            <a:prstGeom prst="rect">
              <a:avLst/>
            </a:prstGeom>
            <a:ln w="12700">
              <a:miter lim="400000"/>
            </a:ln>
            <a:effectLst>
              <a:outerShdw blurRad="50800" dist="38100" dir="5400000" algn="ctr" rotWithShape="0">
                <a:schemeClr val="tx1">
                  <a:alpha val="40000"/>
                </a:schemeClr>
              </a:outerShdw>
            </a:effectLst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4906" cy="112776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211149" y="5022629"/>
            <a:ext cx="1484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1282A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LOKA </a:t>
            </a:r>
            <a:r>
              <a:rPr lang="en-US" b="1" dirty="0" smtClean="0">
                <a:solidFill>
                  <a:srgbClr val="1282A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MIND</a:t>
            </a:r>
            <a:endParaRPr lang="pt-P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HE DRIVER…">
            <a:extLst>
              <a:ext uri="{FF2B5EF4-FFF2-40B4-BE49-F238E27FC236}">
                <a16:creationId xmlns:a16="http://schemas.microsoft.com/office/drawing/2014/main" id="{570B1DFB-C817-4BFD-B3CB-866505C120A0}"/>
              </a:ext>
            </a:extLst>
          </p:cNvPr>
          <p:cNvSpPr/>
          <p:nvPr/>
        </p:nvSpPr>
        <p:spPr>
          <a:xfrm>
            <a:off x="988804" y="276028"/>
            <a:ext cx="1426927" cy="841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799" tIns="50799" rIns="50799" bIns="50799" anchor="ctr">
            <a:spAutoFit/>
          </a:bodyPr>
          <a:lstStyle/>
          <a:p>
            <a:pPr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>
                <a:solidFill>
                  <a:srgbClr val="000000"/>
                </a:solidFill>
                <a:latin typeface="Fira Sans" panose="020B0503050000020004" pitchFamily="34" charset="0"/>
                <a:cs typeface="Arial" panose="020B0604020202020204" pitchFamily="34" charset="0"/>
              </a:rPr>
              <a:t>Product</a:t>
            </a:r>
          </a:p>
          <a:p>
            <a:pPr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>
                <a:solidFill>
                  <a:srgbClr val="F9D432"/>
                </a:solidFill>
                <a:latin typeface="Fira Sans" panose="020B0503050000020004" pitchFamily="34" charset="0"/>
                <a:cs typeface="Arial" panose="020B0604020202020204" pitchFamily="34" charset="0"/>
              </a:rPr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7794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HE DRIVER…">
            <a:extLst>
              <a:ext uri="{FF2B5EF4-FFF2-40B4-BE49-F238E27FC236}">
                <a16:creationId xmlns:a16="http://schemas.microsoft.com/office/drawing/2014/main" id="{570B1DFB-C817-4BFD-B3CB-866505C120A0}"/>
              </a:ext>
            </a:extLst>
          </p:cNvPr>
          <p:cNvSpPr/>
          <p:nvPr/>
        </p:nvSpPr>
        <p:spPr>
          <a:xfrm>
            <a:off x="988804" y="276028"/>
            <a:ext cx="1471555" cy="841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799" tIns="50799" rIns="50799" bIns="50799" anchor="ctr">
            <a:spAutoFit/>
          </a:bodyPr>
          <a:lstStyle/>
          <a:p>
            <a:pPr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>
                <a:solidFill>
                  <a:srgbClr val="000000"/>
                </a:solidFill>
                <a:latin typeface="Fira Sans" panose="020B0503050000020004" pitchFamily="34" charset="0"/>
                <a:cs typeface="Arial" panose="020B0604020202020204" pitchFamily="34" charset="0"/>
              </a:rPr>
              <a:t>Product</a:t>
            </a:r>
          </a:p>
          <a:p>
            <a:pPr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>
                <a:solidFill>
                  <a:srgbClr val="F9D432"/>
                </a:solidFill>
                <a:latin typeface="Fira Sans" panose="020B0503050000020004" pitchFamily="34" charset="0"/>
                <a:cs typeface="Arial" panose="020B0604020202020204" pitchFamily="34" charset="0"/>
              </a:rPr>
              <a:t>Firmware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988804" y="2383970"/>
            <a:ext cx="10392210" cy="2471163"/>
            <a:chOff x="2439069" y="2920217"/>
            <a:chExt cx="7193281" cy="171049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B18FEBB-80BF-4CAD-950B-6ACF0C338C7B}"/>
                </a:ext>
              </a:extLst>
            </p:cNvPr>
            <p:cNvSpPr txBox="1"/>
            <p:nvPr/>
          </p:nvSpPr>
          <p:spPr>
            <a:xfrm>
              <a:off x="2439069" y="2920217"/>
              <a:ext cx="7193281" cy="1710490"/>
            </a:xfrm>
            <a:prstGeom prst="rect">
              <a:avLst/>
            </a:prstGeom>
            <a:solidFill>
              <a:schemeClr val="bg1"/>
            </a:solidFill>
            <a:ln w="12700" cap="flat">
              <a:solidFill>
                <a:srgbClr val="276C8F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t">
              <a:noAutofit/>
            </a:bodyPr>
            <a:lstStyle/>
            <a:p>
              <a:pPr algn="ctr"/>
              <a:endParaRPr lang="en-US" sz="2400" b="1" dirty="0" smtClean="0">
                <a:solidFill>
                  <a:srgbClr val="001F5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863909" y="3044534"/>
              <a:ext cx="4344176" cy="319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1F54"/>
                  </a:solidFill>
                  <a:latin typeface="Fira Sans" panose="020B05030500000200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One device Firmware, multiple Applications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3619076" y="3581070"/>
              <a:ext cx="4640605" cy="849248"/>
              <a:chOff x="3238465" y="3700178"/>
              <a:chExt cx="4640605" cy="849248"/>
            </a:xfrm>
          </p:grpSpPr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3" cstate="print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biLevel thresh="50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21684" y="3736638"/>
                <a:ext cx="564233" cy="564233"/>
              </a:xfrm>
              <a:prstGeom prst="rect">
                <a:avLst/>
              </a:prstGeom>
            </p:spPr>
          </p:pic>
          <p:pic>
            <p:nvPicPr>
              <p:cNvPr id="40" name="Picture 3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50971" y="3790121"/>
                <a:ext cx="486494" cy="486494"/>
              </a:xfrm>
              <a:prstGeom prst="rect">
                <a:avLst/>
              </a:prstGeom>
            </p:spPr>
          </p:pic>
          <p:pic>
            <p:nvPicPr>
              <p:cNvPr id="41" name="Picture 40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28568" y="3837370"/>
                <a:ext cx="440591" cy="440591"/>
              </a:xfrm>
              <a:prstGeom prst="rect">
                <a:avLst/>
              </a:prstGeom>
            </p:spPr>
          </p:pic>
          <p:pic>
            <p:nvPicPr>
              <p:cNvPr id="42" name="Picture 41"/>
              <p:cNvPicPr>
                <a:picLocks noChangeAspect="1"/>
              </p:cNvPicPr>
              <p:nvPr/>
            </p:nvPicPr>
            <p:blipFill>
              <a:blip r:embed="rId7" cstate="print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74516" y="3700178"/>
                <a:ext cx="556254" cy="476944"/>
              </a:xfrm>
              <a:prstGeom prst="rect">
                <a:avLst/>
              </a:prstGeom>
            </p:spPr>
          </p:pic>
          <p:sp>
            <p:nvSpPr>
              <p:cNvPr id="43" name="TextBox 42"/>
              <p:cNvSpPr txBox="1"/>
              <p:nvPr/>
            </p:nvSpPr>
            <p:spPr>
              <a:xfrm>
                <a:off x="3238465" y="4307064"/>
                <a:ext cx="617142" cy="2130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srgbClr val="001F54"/>
                    </a:solidFill>
                    <a:latin typeface="Fira Sans" panose="020B0503050000020004" pitchFamily="34" charset="0"/>
                    <a:ea typeface="Open Sans" panose="020B0606030504020204" pitchFamily="34" charset="0"/>
                    <a:cs typeface="Arial" panose="020B0604020202020204" pitchFamily="34" charset="0"/>
                  </a:rPr>
                  <a:t>Tracking</a:t>
                </a:r>
                <a:endParaRPr lang="pt-PT" sz="1400" dirty="0">
                  <a:latin typeface="Fira Sans" panose="020B05030500000200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4552303" y="4309712"/>
                <a:ext cx="520609" cy="2130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srgbClr val="001F54"/>
                    </a:solidFill>
                    <a:latin typeface="Fira Sans" panose="020B0503050000020004" pitchFamily="34" charset="0"/>
                    <a:ea typeface="Open Sans" panose="020B0606030504020204" pitchFamily="34" charset="0"/>
                    <a:cs typeface="Arial" panose="020B0604020202020204" pitchFamily="34" charset="0"/>
                  </a:rPr>
                  <a:t>Alarms</a:t>
                </a:r>
                <a:endParaRPr lang="pt-PT" sz="1400" dirty="0">
                  <a:latin typeface="Fira Sans" panose="020B05030500000200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5612135" y="4321052"/>
                <a:ext cx="871232" cy="2130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srgbClr val="001F54"/>
                    </a:solidFill>
                    <a:latin typeface="Fira Sans" panose="020B0503050000020004" pitchFamily="34" charset="0"/>
                    <a:ea typeface="Open Sans" panose="020B0606030504020204" pitchFamily="34" charset="0"/>
                    <a:cs typeface="Arial" panose="020B0604020202020204" pitchFamily="34" charset="0"/>
                  </a:rPr>
                  <a:t>Data Logging</a:t>
                </a:r>
                <a:endParaRPr lang="pt-PT" sz="1400" dirty="0">
                  <a:latin typeface="Fira Sans" panose="020B05030500000200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7218656" y="4336389"/>
                <a:ext cx="660414" cy="2130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rgbClr val="001F54"/>
                    </a:solidFill>
                    <a:latin typeface="Fira Sans" panose="020B0503050000020004" pitchFamily="34" charset="0"/>
                    <a:ea typeface="Open Sans" panose="020B0606030504020204" pitchFamily="34" charset="0"/>
                    <a:cs typeface="Arial" panose="020B0604020202020204" pitchFamily="34" charset="0"/>
                  </a:rPr>
                  <a:t>Statistics</a:t>
                </a:r>
              </a:p>
            </p:txBody>
          </p:sp>
        </p:grpSp>
      </p:grpSp>
      <p:pic>
        <p:nvPicPr>
          <p:cNvPr id="47" name="Picture 4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4906" cy="112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968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82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HE DRIVER…">
            <a:extLst>
              <a:ext uri="{FF2B5EF4-FFF2-40B4-BE49-F238E27FC236}">
                <a16:creationId xmlns:a16="http://schemas.microsoft.com/office/drawing/2014/main" id="{F28414F2-FE2E-42FA-979E-2E8795AF0E45}"/>
              </a:ext>
            </a:extLst>
          </p:cNvPr>
          <p:cNvSpPr/>
          <p:nvPr/>
        </p:nvSpPr>
        <p:spPr>
          <a:xfrm>
            <a:off x="988804" y="460694"/>
            <a:ext cx="1923601" cy="471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799" tIns="50799" rIns="50799" bIns="50799" anchor="ctr">
            <a:spAutoFit/>
          </a:bodyPr>
          <a:lstStyle/>
          <a:p>
            <a:pPr defTabSz="457176">
              <a:defRPr sz="2400">
                <a:solidFill>
                  <a:srgbClr val="53585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rPr lang="en-GB" b="1" dirty="0">
                <a:solidFill>
                  <a:schemeClr val="bg1"/>
                </a:solidFill>
                <a:latin typeface="Fira Sans" panose="020B0503050000020004" pitchFamily="34" charset="0"/>
                <a:cs typeface="Arial" panose="020B0604020202020204" pitchFamily="34" charset="0"/>
              </a:rPr>
              <a:t>How it works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4906" cy="112776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256" y="6008912"/>
            <a:ext cx="2005200" cy="1127925"/>
          </a:xfrm>
          <a:prstGeom prst="rect">
            <a:avLst/>
          </a:prstGeom>
        </p:spPr>
      </p:pic>
      <p:pic>
        <p:nvPicPr>
          <p:cNvPr id="23" name="Imagem 6">
            <a:extLst>
              <a:ext uri="{FF2B5EF4-FFF2-40B4-BE49-F238E27FC236}">
                <a16:creationId xmlns:a16="http://schemas.microsoft.com/office/drawing/2014/main" id="{04A48054-B46E-4414-BA34-DCB3CC50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295902" y="4674630"/>
            <a:ext cx="4519513" cy="108193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7A8EE50-D1FC-4080-9878-0A2E77923F5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014" y="1921837"/>
            <a:ext cx="2455250" cy="235114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DB57FB4-BE68-42C3-A090-01E42B5C14D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360" y="2697603"/>
            <a:ext cx="2163681" cy="1009829"/>
          </a:xfrm>
          <a:prstGeom prst="rect">
            <a:avLst/>
          </a:prstGeom>
        </p:spPr>
      </p:pic>
      <p:sp>
        <p:nvSpPr>
          <p:cNvPr id="32" name="Right Arrow 14">
            <a:extLst>
              <a:ext uri="{FF2B5EF4-FFF2-40B4-BE49-F238E27FC236}">
                <a16:creationId xmlns:a16="http://schemas.microsoft.com/office/drawing/2014/main" id="{4DFAF62A-E59F-42EC-B511-C65F7A42F32E}"/>
              </a:ext>
            </a:extLst>
          </p:cNvPr>
          <p:cNvSpPr/>
          <p:nvPr/>
        </p:nvSpPr>
        <p:spPr>
          <a:xfrm>
            <a:off x="3810826" y="2952788"/>
            <a:ext cx="469975" cy="456673"/>
          </a:xfrm>
          <a:prstGeom prst="rightArrow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584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Helvetica Light"/>
            </a:endParaRPr>
          </a:p>
        </p:txBody>
      </p:sp>
      <p:pic>
        <p:nvPicPr>
          <p:cNvPr id="33" name="Imagem 7">
            <a:extLst>
              <a:ext uri="{FF2B5EF4-FFF2-40B4-BE49-F238E27FC236}">
                <a16:creationId xmlns:a16="http://schemas.microsoft.com/office/drawing/2014/main" id="{7EDF6363-80C7-44A5-A02C-363EE7456C7D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25000"/>
          </a:blip>
          <a:stretch>
            <a:fillRect/>
          </a:stretch>
        </p:blipFill>
        <p:spPr>
          <a:xfrm>
            <a:off x="7373478" y="4674630"/>
            <a:ext cx="4519513" cy="1101603"/>
          </a:xfrm>
          <a:prstGeom prst="rect">
            <a:avLst/>
          </a:prstGeom>
        </p:spPr>
      </p:pic>
      <p:sp>
        <p:nvSpPr>
          <p:cNvPr id="34" name="Right Arrow 14">
            <a:extLst>
              <a:ext uri="{FF2B5EF4-FFF2-40B4-BE49-F238E27FC236}">
                <a16:creationId xmlns:a16="http://schemas.microsoft.com/office/drawing/2014/main" id="{9D5DC669-3BD1-40CA-B5AA-D87940A149D5}"/>
              </a:ext>
            </a:extLst>
          </p:cNvPr>
          <p:cNvSpPr/>
          <p:nvPr/>
        </p:nvSpPr>
        <p:spPr>
          <a:xfrm>
            <a:off x="7491601" y="2974182"/>
            <a:ext cx="469975" cy="456673"/>
          </a:xfrm>
          <a:prstGeom prst="rightArrow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584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Helvetica Light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80F3D6A-6F19-4232-AC42-D2DC8C447E48}"/>
              </a:ext>
            </a:extLst>
          </p:cNvPr>
          <p:cNvGrpSpPr/>
          <p:nvPr/>
        </p:nvGrpSpPr>
        <p:grpSpPr>
          <a:xfrm>
            <a:off x="8315194" y="2036208"/>
            <a:ext cx="2798834" cy="2077951"/>
            <a:chOff x="9454207" y="3172691"/>
            <a:chExt cx="6845566" cy="5237401"/>
          </a:xfrm>
        </p:grpSpPr>
        <p:pic>
          <p:nvPicPr>
            <p:cNvPr id="36" name="imac.png">
              <a:extLst>
                <a:ext uri="{FF2B5EF4-FFF2-40B4-BE49-F238E27FC236}">
                  <a16:creationId xmlns:a16="http://schemas.microsoft.com/office/drawing/2014/main" id="{B5D06272-4214-4433-ADAD-E0777A576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9454207" y="3172691"/>
              <a:ext cx="6845566" cy="52374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13B2713-F2DB-4A86-8294-6C22B1F7F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744998" y="3428687"/>
              <a:ext cx="6289477" cy="3437059"/>
            </a:xfrm>
            <a:prstGeom prst="rect">
              <a:avLst/>
            </a:prstGeom>
            <a:effectLst/>
          </p:spPr>
        </p:pic>
        <p:pic>
          <p:nvPicPr>
            <p:cNvPr id="38" name="LokaSS1.png">
              <a:extLst>
                <a:ext uri="{FF2B5EF4-FFF2-40B4-BE49-F238E27FC236}">
                  <a16:creationId xmlns:a16="http://schemas.microsoft.com/office/drawing/2014/main" id="{1BCAF833-DBC9-4E54-B14F-7F4D8A988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14360470" y="5847406"/>
              <a:ext cx="1381302" cy="2562686"/>
            </a:xfrm>
            <a:prstGeom prst="rect">
              <a:avLst/>
            </a:prstGeom>
            <a:ln w="12700">
              <a:miter lim="400000"/>
            </a:ln>
            <a:effectLst>
              <a:outerShdw blurRad="50800" dist="38100" dir="5400000" algn="ctr" rotWithShape="0">
                <a:schemeClr val="tx1">
                  <a:alpha val="40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341123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97DA20589B2F439265B5815BA74D80" ma:contentTypeVersion="8" ma:contentTypeDescription="Create a new document." ma:contentTypeScope="" ma:versionID="6a689c6dd4ac2ebb69b6cef700c06085">
  <xsd:schema xmlns:xsd="http://www.w3.org/2001/XMLSchema" xmlns:xs="http://www.w3.org/2001/XMLSchema" xmlns:p="http://schemas.microsoft.com/office/2006/metadata/properties" xmlns:ns2="030465e5-2592-4f99-b505-b9e902ab3f1b" xmlns:ns3="996776de-8597-4c45-ab8b-4d79f04c59a2" targetNamespace="http://schemas.microsoft.com/office/2006/metadata/properties" ma:root="true" ma:fieldsID="a4b49059142637ec24c9d5925525c5cf" ns2:_="" ns3:_="">
    <xsd:import namespace="030465e5-2592-4f99-b505-b9e902ab3f1b"/>
    <xsd:import namespace="996776de-8597-4c45-ab8b-4d79f04c59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0465e5-2592-4f99-b505-b9e902ab3f1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6776de-8597-4c45-ab8b-4d79f04c59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907630B-0F68-423B-A6EE-A069E382D386}">
  <ds:schemaRefs>
    <ds:schemaRef ds:uri="http://purl.org/dc/dcmitype/"/>
    <ds:schemaRef ds:uri="http://schemas.microsoft.com/office/infopath/2007/PartnerControls"/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030465e5-2592-4f99-b505-b9e902ab3f1b"/>
    <ds:schemaRef ds:uri="http://purl.org/dc/elements/1.1/"/>
    <ds:schemaRef ds:uri="996776de-8597-4c45-ab8b-4d79f04c59a2"/>
  </ds:schemaRefs>
</ds:datastoreItem>
</file>

<file path=customXml/itemProps2.xml><?xml version="1.0" encoding="utf-8"?>
<ds:datastoreItem xmlns:ds="http://schemas.openxmlformats.org/officeDocument/2006/customXml" ds:itemID="{387061B4-436B-4D82-BF4F-C9CE8BC864C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0465e5-2592-4f99-b505-b9e902ab3f1b"/>
    <ds:schemaRef ds:uri="996776de-8597-4c45-ab8b-4d79f04c59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F5B19CB-77F7-4FB4-A968-44AD62B61BB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17177</TotalTime>
  <Words>419</Words>
  <Application>Microsoft Office PowerPoint</Application>
  <PresentationFormat>Widescreen</PresentationFormat>
  <Paragraphs>85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Calibri</vt:lpstr>
      <vt:lpstr>Calibri Light</vt:lpstr>
      <vt:lpstr>Fira Sans</vt:lpstr>
      <vt:lpstr>Helvetica Light</vt:lpstr>
      <vt:lpstr>Open Sans</vt:lpstr>
      <vt:lpstr>Open Sans Semibold</vt:lpstr>
      <vt:lpstr>Segoe UI</vt:lpstr>
      <vt:lpstr>Segoe UI Black</vt:lpstr>
      <vt:lpstr>Segoe UI Light</vt:lpstr>
      <vt:lpstr>Office Theme</vt:lpstr>
      <vt:lpstr>PowerPoint Presentation</vt:lpstr>
      <vt:lpstr> LOKA has developed a  revolutionary solution that  gives conscience to your  Business Assets.  The IoT Solution includes a connected Devices and a Cloud Platform with Geolocation capabilities.</vt:lpstr>
      <vt:lpstr>PowerPoint Presentation</vt:lpstr>
      <vt:lpstr>PowerPoint Presentation</vt:lpstr>
      <vt:lpstr>PowerPoint Presentation</vt:lpstr>
      <vt:lpstr>The LOKA Devices sensors do readings of the surrounding environment, indoor and outdoor, and data is then transmitted to the IoT cloud platform, using Sigfox, Bluetooth or Wi-Fi connectivity, according to your personalized notifications.  The data can be anything, from temperature, to battery values, to movement detection, and geolocation information. </vt:lpstr>
      <vt:lpstr>The LOKA Device Manager interprets and translates the data received from the devices, to present it in a user-friendly interface.   It enables you to track and get information on any asset, or thing, you want to monitor.​</vt:lpstr>
      <vt:lpstr>PowerPoint Presentation</vt:lpstr>
      <vt:lpstr>PowerPoint Presentation</vt:lpstr>
      <vt:lpstr> This enables you to track and get information on any asset, or thing, you want to monitor.​ </vt:lpstr>
      <vt:lpstr>The Sigfox network is the world’s leading provider of narrow-band connectivity for the Internet of Things (IoT).   Sigfox provides extremely price-competitive connectivity subscriptions and even more importantly, enables extremely simple and cost-efficient silicon modules. </vt:lpstr>
      <vt:lpstr>PowerPoint Presentation</vt:lpstr>
      <vt:lpstr>PowerPoint Presentation</vt:lpstr>
      <vt:lpstr>Want to see more? Connect with us  João Tacanho Managing Director joao.tacanho@loka-systems.com  Cristina Raposo  Head of Sales &amp; MKT  cristina.raposo@loka-systems.com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 Saturnino</dc:creator>
  <cp:lastModifiedBy>Emily Saturnino</cp:lastModifiedBy>
  <cp:revision>209</cp:revision>
  <dcterms:created xsi:type="dcterms:W3CDTF">2018-04-19T14:33:21Z</dcterms:created>
  <dcterms:modified xsi:type="dcterms:W3CDTF">2019-01-03T15:37:14Z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0x010100F197DA20589B2F439265B5815BA74D80</vt:lpwstr>
  </property>
</Properties>
</file>

<file path=docProps/thumbnail.jpeg>
</file>